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423" r:id="rId3"/>
    <p:sldId id="308" r:id="rId4"/>
    <p:sldId id="309" r:id="rId5"/>
    <p:sldId id="426" r:id="rId6"/>
    <p:sldId id="313" r:id="rId7"/>
    <p:sldId id="341" r:id="rId8"/>
    <p:sldId id="354" r:id="rId9"/>
    <p:sldId id="355" r:id="rId10"/>
    <p:sldId id="356" r:id="rId11"/>
    <p:sldId id="357" r:id="rId12"/>
    <p:sldId id="415" r:id="rId13"/>
    <p:sldId id="416" r:id="rId14"/>
    <p:sldId id="358" r:id="rId15"/>
    <p:sldId id="424" r:id="rId16"/>
    <p:sldId id="417" r:id="rId17"/>
    <p:sldId id="418" r:id="rId18"/>
    <p:sldId id="359" r:id="rId19"/>
    <p:sldId id="360" r:id="rId20"/>
    <p:sldId id="361" r:id="rId21"/>
    <p:sldId id="428" r:id="rId22"/>
    <p:sldId id="429" r:id="rId23"/>
    <p:sldId id="427" r:id="rId24"/>
    <p:sldId id="363" r:id="rId25"/>
    <p:sldId id="364" r:id="rId26"/>
    <p:sldId id="365" r:id="rId27"/>
    <p:sldId id="366" r:id="rId28"/>
    <p:sldId id="367" r:id="rId29"/>
    <p:sldId id="369" r:id="rId30"/>
    <p:sldId id="370" r:id="rId31"/>
    <p:sldId id="372" r:id="rId32"/>
    <p:sldId id="373" r:id="rId33"/>
    <p:sldId id="371" r:id="rId34"/>
    <p:sldId id="374" r:id="rId35"/>
    <p:sldId id="376" r:id="rId36"/>
    <p:sldId id="377" r:id="rId37"/>
    <p:sldId id="378" r:id="rId38"/>
    <p:sldId id="419" r:id="rId39"/>
    <p:sldId id="380" r:id="rId40"/>
    <p:sldId id="381" r:id="rId41"/>
    <p:sldId id="382" r:id="rId42"/>
    <p:sldId id="383" r:id="rId43"/>
    <p:sldId id="385" r:id="rId44"/>
    <p:sldId id="384" r:id="rId45"/>
    <p:sldId id="388" r:id="rId46"/>
    <p:sldId id="430" r:id="rId47"/>
    <p:sldId id="431" r:id="rId48"/>
    <p:sldId id="390" r:id="rId49"/>
    <p:sldId id="391" r:id="rId50"/>
    <p:sldId id="392" r:id="rId51"/>
    <p:sldId id="393" r:id="rId52"/>
    <p:sldId id="394" r:id="rId53"/>
    <p:sldId id="420" r:id="rId54"/>
    <p:sldId id="432" r:id="rId55"/>
    <p:sldId id="399" r:id="rId56"/>
    <p:sldId id="401" r:id="rId57"/>
    <p:sldId id="421" r:id="rId58"/>
    <p:sldId id="402" r:id="rId59"/>
    <p:sldId id="403" r:id="rId60"/>
    <p:sldId id="404" r:id="rId61"/>
    <p:sldId id="406" r:id="rId62"/>
    <p:sldId id="405" r:id="rId63"/>
    <p:sldId id="407" r:id="rId64"/>
    <p:sldId id="408" r:id="rId65"/>
    <p:sldId id="409" r:id="rId66"/>
    <p:sldId id="410" r:id="rId67"/>
    <p:sldId id="411" r:id="rId68"/>
    <p:sldId id="412" r:id="rId69"/>
    <p:sldId id="413"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7" autoAdjust="0"/>
    <p:restoredTop sz="98837" autoAdjust="0"/>
  </p:normalViewPr>
  <p:slideViewPr>
    <p:cSldViewPr>
      <p:cViewPr>
        <p:scale>
          <a:sx n="80" d="100"/>
          <a:sy n="80" d="100"/>
        </p:scale>
        <p:origin x="-774"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20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DDD76B-126B-45CA-B630-F57AF46D5163}" type="datetimeFigureOut">
              <a:rPr lang="en-US" smtClean="0"/>
              <a:pPr/>
              <a:t>10/1/2014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6E4648-797B-4D0F-9D83-FA17202B9697}" type="slidenum">
              <a:rPr lang="en-US" smtClean="0"/>
              <a:pPr/>
              <a:t>‹#›</a:t>
            </a:fld>
            <a:endParaRPr lang="en-US" dirty="0"/>
          </a:p>
        </p:txBody>
      </p:sp>
    </p:spTree>
    <p:extLst>
      <p:ext uri="{BB962C8B-B14F-4D97-AF65-F5344CB8AC3E}">
        <p14:creationId xmlns:p14="http://schemas.microsoft.com/office/powerpoint/2010/main" val="281642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6E4648-797B-4D0F-9D83-FA17202B969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200"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57</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58</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59</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61</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63</a:t>
            </a:fld>
            <a:endParaRPr lang="en-US"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64</a:t>
            </a:fld>
            <a:endParaRPr lang="en-US" dirty="0">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65</a:t>
            </a:fld>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66</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67</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68</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69</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722F0-6B8A-4441-9C03-D1295D442C66}" type="datetimeFigureOut">
              <a:rPr lang="en-US" smtClean="0"/>
              <a:pPr/>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6DF766-6520-463D-ADD4-94A4D98B980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22F0-6B8A-4441-9C03-D1295D442C66}" type="datetimeFigureOut">
              <a:rPr lang="en-US" smtClean="0"/>
              <a:pPr/>
              <a:t>10/1/2014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DF766-6520-463D-ADD4-94A4D98B98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How to get library eBooks on a Nook HD</a:t>
            </a:r>
            <a:endParaRPr lang="en-US" dirty="0"/>
          </a:p>
        </p:txBody>
      </p:sp>
      <p:sp>
        <p:nvSpPr>
          <p:cNvPr id="3" name="Subtitle 2"/>
          <p:cNvSpPr>
            <a:spLocks noGrp="1"/>
          </p:cNvSpPr>
          <p:nvPr>
            <p:ph type="subTitle" idx="1"/>
          </p:nvPr>
        </p:nvSpPr>
        <p:spPr>
          <a:xfrm>
            <a:off x="1676400" y="4267200"/>
            <a:ext cx="6400800" cy="1752600"/>
          </a:xfrm>
        </p:spPr>
        <p:txBody>
          <a:bodyPr/>
          <a:lstStyle/>
          <a:p>
            <a:r>
              <a:rPr lang="en-US" dirty="0" smtClean="0"/>
              <a:t>Step-by-Step Guide</a:t>
            </a:r>
            <a:endParaRPr lang="en-US" dirty="0"/>
          </a:p>
        </p:txBody>
      </p:sp>
      <p:sp>
        <p:nvSpPr>
          <p:cNvPr id="4" name="Subtitle 2"/>
          <p:cNvSpPr txBox="1">
            <a:spLocks/>
          </p:cNvSpPr>
          <p:nvPr/>
        </p:nvSpPr>
        <p:spPr>
          <a:xfrm>
            <a:off x="228600" y="5926953"/>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i="1" dirty="0" smtClean="0"/>
              <a:t>Prepared by the Computer Lab</a:t>
            </a:r>
          </a:p>
          <a:p>
            <a:pPr algn="l"/>
            <a:r>
              <a:rPr lang="en-US" sz="1800" i="1" dirty="0" smtClean="0"/>
              <a:t>Montgomery County-Norristown Public Library</a:t>
            </a:r>
            <a:endParaRPr lang="en-US" sz="1800" i="1" dirty="0"/>
          </a:p>
        </p:txBody>
      </p:sp>
      <p:sp>
        <p:nvSpPr>
          <p:cNvPr id="5" name="Subtitle 2"/>
          <p:cNvSpPr txBox="1">
            <a:spLocks/>
          </p:cNvSpPr>
          <p:nvPr/>
        </p:nvSpPr>
        <p:spPr>
          <a:xfrm>
            <a:off x="7467600" y="6025945"/>
            <a:ext cx="1905000" cy="53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i="1" dirty="0" smtClean="0"/>
              <a:t>October 2014</a:t>
            </a:r>
            <a:endParaRPr lang="en-US" sz="18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888" y="2444741"/>
            <a:ext cx="4495798" cy="2677656"/>
          </a:xfrm>
          <a:prstGeom prst="rect">
            <a:avLst/>
          </a:prstGeom>
          <a:noFill/>
        </p:spPr>
        <p:txBody>
          <a:bodyPr wrap="square" rtlCol="0">
            <a:spAutoFit/>
          </a:bodyPr>
          <a:lstStyle/>
          <a:p>
            <a:pPr lvl="0"/>
            <a:r>
              <a:rPr lang="en-US" sz="2400" dirty="0" smtClean="0"/>
              <a:t>The </a:t>
            </a:r>
            <a:r>
              <a:rPr lang="en-US" sz="2400" dirty="0"/>
              <a:t>app appears in the suggested list as soon as you </a:t>
            </a:r>
            <a:r>
              <a:rPr lang="en-US" sz="2400" dirty="0" smtClean="0"/>
              <a:t>type in OverDrive, </a:t>
            </a:r>
            <a:r>
              <a:rPr lang="en-US" sz="2400" dirty="0"/>
              <a:t>then you can tap on the selection.  If it does not show, you can tap the enter </a:t>
            </a:r>
            <a:r>
              <a:rPr lang="en-US" sz="2400" dirty="0" smtClean="0"/>
              <a:t>button to produce a list of matching search results.</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10</a:t>
            </a:fld>
            <a:endParaRPr lang="en-US" dirty="0">
              <a:solidFill>
                <a:prstClr val="black">
                  <a:lumMod val="65000"/>
                  <a:lumOff val="3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2397"/>
            <a:ext cx="4114800" cy="6583680"/>
          </a:xfrm>
          <a:prstGeom prst="rect">
            <a:avLst/>
          </a:prstGeom>
        </p:spPr>
      </p:pic>
      <p:cxnSp>
        <p:nvCxnSpPr>
          <p:cNvPr id="5" name="Straight Arrow Connector 4"/>
          <p:cNvCxnSpPr/>
          <p:nvPr/>
        </p:nvCxnSpPr>
        <p:spPr>
          <a:xfrm>
            <a:off x="3810000" y="160532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8139332" y="5715000"/>
            <a:ext cx="990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80656"/>
            <a:ext cx="1314450" cy="44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1300519"/>
            <a:ext cx="1909982" cy="38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33400"/>
            <a:ext cx="1162050"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717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SOP\Electronic Resources Technician\Overdrive v3.2 powerpoint revisions\Overdrive on Nook HD\image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9572"/>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2888" y="2002245"/>
            <a:ext cx="4495798" cy="2308324"/>
          </a:xfrm>
          <a:prstGeom prst="rect">
            <a:avLst/>
          </a:prstGeom>
          <a:noFill/>
        </p:spPr>
        <p:txBody>
          <a:bodyPr wrap="square" rtlCol="0">
            <a:spAutoFit/>
          </a:bodyPr>
          <a:lstStyle/>
          <a:p>
            <a:pPr lvl="0"/>
            <a:r>
              <a:rPr lang="en-US" sz="2400" dirty="0" smtClean="0"/>
              <a:t>In the search results, the </a:t>
            </a:r>
            <a:r>
              <a:rPr lang="en-US" sz="2400" dirty="0"/>
              <a:t>app should be </a:t>
            </a:r>
            <a:r>
              <a:rPr lang="en-US" sz="2400" dirty="0" smtClean="0"/>
              <a:t>listed somewhere on the page.  If it is hard to find, you can limit the search to only apps by tapping on the “Refine” button in the upper </a:t>
            </a:r>
            <a:r>
              <a:rPr lang="en-US" sz="2400" dirty="0" smtClean="0"/>
              <a:t>left.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11</a:t>
            </a:fld>
            <a:endParaRPr lang="en-US" dirty="0">
              <a:solidFill>
                <a:prstClr val="black">
                  <a:lumMod val="65000"/>
                  <a:lumOff val="35000"/>
                </a:prstClr>
              </a:solidFill>
            </a:endParaRPr>
          </a:p>
        </p:txBody>
      </p:sp>
      <p:cxnSp>
        <p:nvCxnSpPr>
          <p:cNvPr id="5" name="Straight Arrow Connector 4"/>
          <p:cNvCxnSpPr/>
          <p:nvPr/>
        </p:nvCxnSpPr>
        <p:spPr>
          <a:xfrm>
            <a:off x="5257800" y="3442494"/>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370426" y="831448"/>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818335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SOP\Electronic Resources Technician\Overdrive v3.2 powerpoint revisions\Overdrive on Nook HD\image0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845" y="155900"/>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2" y="3151812"/>
            <a:ext cx="4495798" cy="461665"/>
          </a:xfrm>
          <a:prstGeom prst="rect">
            <a:avLst/>
          </a:prstGeom>
          <a:noFill/>
        </p:spPr>
        <p:txBody>
          <a:bodyPr wrap="square" rtlCol="0">
            <a:spAutoFit/>
          </a:bodyPr>
          <a:lstStyle/>
          <a:p>
            <a:pPr lvl="0"/>
            <a:r>
              <a:rPr lang="en-US" sz="2400" dirty="0" smtClean="0"/>
              <a:t>Now tap on “Apps</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12</a:t>
            </a:fld>
            <a:endParaRPr lang="en-US" dirty="0">
              <a:solidFill>
                <a:prstClr val="black">
                  <a:lumMod val="65000"/>
                  <a:lumOff val="35000"/>
                </a:prstClr>
              </a:solidFill>
            </a:endParaRPr>
          </a:p>
        </p:txBody>
      </p:sp>
      <p:sp>
        <p:nvSpPr>
          <p:cNvPr id="11" name="Oval 10"/>
          <p:cNvSpPr/>
          <p:nvPr/>
        </p:nvSpPr>
        <p:spPr>
          <a:xfrm>
            <a:off x="6516547" y="24384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2362261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SOP\Electronic Resources Technician\Overdrive v3.2 powerpoint revisions\Overdrive on Nook HD\image0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9541" y="2855471"/>
            <a:ext cx="4495798" cy="1200329"/>
          </a:xfrm>
          <a:prstGeom prst="rect">
            <a:avLst/>
          </a:prstGeom>
          <a:noFill/>
        </p:spPr>
        <p:txBody>
          <a:bodyPr wrap="square" rtlCol="0">
            <a:spAutoFit/>
          </a:bodyPr>
          <a:lstStyle/>
          <a:p>
            <a:pPr lvl="0"/>
            <a:r>
              <a:rPr lang="en-US" sz="2400" dirty="0" smtClean="0"/>
              <a:t>This should show only the OverDrive app.  Tap on it to bring you to the details page.</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13</a:t>
            </a:fld>
            <a:endParaRPr lang="en-US" dirty="0">
              <a:solidFill>
                <a:prstClr val="black">
                  <a:lumMod val="65000"/>
                  <a:lumOff val="35000"/>
                </a:prstClr>
              </a:solidFill>
            </a:endParaRPr>
          </a:p>
        </p:txBody>
      </p:sp>
      <p:cxnSp>
        <p:nvCxnSpPr>
          <p:cNvPr id="5" name="Straight Arrow Connector 4"/>
          <p:cNvCxnSpPr/>
          <p:nvPr/>
        </p:nvCxnSpPr>
        <p:spPr>
          <a:xfrm>
            <a:off x="3671886" y="243840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3011157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SOP\Electronic Resources Technician\Overdrive v3.2 powerpoint revisions\Overdrive on Nook HD\image0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443"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2952571"/>
            <a:ext cx="4495798" cy="1200329"/>
          </a:xfrm>
          <a:prstGeom prst="rect">
            <a:avLst/>
          </a:prstGeom>
          <a:noFill/>
        </p:spPr>
        <p:txBody>
          <a:bodyPr wrap="square" rtlCol="0">
            <a:spAutoFit/>
          </a:bodyPr>
          <a:lstStyle/>
          <a:p>
            <a:pPr lvl="0"/>
            <a:r>
              <a:rPr lang="en-US" sz="2400" dirty="0" smtClean="0"/>
              <a:t>This is the apps information page.  You can scroll down to see more information about the app.</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14</a:t>
            </a:fld>
            <a:endParaRPr lang="en-US" dirty="0">
              <a:solidFill>
                <a:prstClr val="black">
                  <a:lumMod val="65000"/>
                  <a:lumOff val="35000"/>
                </a:prstClr>
              </a:solidFill>
            </a:endParaRPr>
          </a:p>
        </p:txBody>
      </p:sp>
      <p:sp>
        <p:nvSpPr>
          <p:cNvPr id="7" name="TextBox 6"/>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2115284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SOP\Electronic Resources Technician\Overdrive v3.2 powerpoint revisions\Overdrive on Nook HD\image0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990600"/>
            <a:ext cx="4495798" cy="5262979"/>
          </a:xfrm>
          <a:prstGeom prst="rect">
            <a:avLst/>
          </a:prstGeom>
          <a:noFill/>
        </p:spPr>
        <p:txBody>
          <a:bodyPr wrap="square" rtlCol="0">
            <a:spAutoFit/>
          </a:bodyPr>
          <a:lstStyle/>
          <a:p>
            <a:pPr lvl="0"/>
            <a:r>
              <a:rPr lang="en-US" sz="2400" dirty="0" smtClean="0"/>
              <a:t>As mentioned earlier, if your device has the latest system updates, then </a:t>
            </a:r>
            <a:r>
              <a:rPr lang="en-US" sz="2400" dirty="0" smtClean="0"/>
              <a:t>a version number starting with a 3 </a:t>
            </a:r>
            <a:r>
              <a:rPr lang="en-US" sz="2400" dirty="0" smtClean="0"/>
              <a:t>should be shown.</a:t>
            </a:r>
          </a:p>
          <a:p>
            <a:pPr lvl="0"/>
            <a:endParaRPr lang="en-US" sz="2400" dirty="0"/>
          </a:p>
          <a:p>
            <a:pPr lvl="0"/>
            <a:r>
              <a:rPr lang="en-US" sz="2400" dirty="0" smtClean="0"/>
              <a:t>If </a:t>
            </a:r>
            <a:r>
              <a:rPr lang="en-US" sz="2400" dirty="0" smtClean="0"/>
              <a:t>a version starting with a 2 </a:t>
            </a:r>
            <a:r>
              <a:rPr lang="en-US" sz="2400" dirty="0" smtClean="0"/>
              <a:t>is shown, then you need to download the latest system updates for your device before you can continue.  Please refer to the B&amp;N website for more details on how to update.</a:t>
            </a:r>
          </a:p>
          <a:p>
            <a:pPr lvl="0"/>
            <a:endParaRPr lang="en-US" sz="2400" dirty="0"/>
          </a:p>
          <a:p>
            <a:pPr lvl="0"/>
            <a:r>
              <a:rPr lang="en-US" sz="2400" dirty="0" smtClean="0"/>
              <a:t>Now scroll back up and tap “Free</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15</a:t>
            </a:fld>
            <a:endParaRPr lang="en-US" dirty="0">
              <a:solidFill>
                <a:prstClr val="black">
                  <a:lumMod val="65000"/>
                  <a:lumOff val="35000"/>
                </a:prstClr>
              </a:solidFill>
            </a:endParaRPr>
          </a:p>
        </p:txBody>
      </p:sp>
      <p:cxnSp>
        <p:nvCxnSpPr>
          <p:cNvPr id="5" name="Straight Arrow Connector 4"/>
          <p:cNvCxnSpPr/>
          <p:nvPr/>
        </p:nvCxnSpPr>
        <p:spPr>
          <a:xfrm flipH="1">
            <a:off x="5743937" y="2209800"/>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4183114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SOP\Electronic Resources Technician\Overdrive v3.2 powerpoint revisions\Overdrive on Nook HD\image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0281"/>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2762" y="2941362"/>
            <a:ext cx="4495798" cy="461665"/>
          </a:xfrm>
          <a:prstGeom prst="rect">
            <a:avLst/>
          </a:prstGeom>
          <a:noFill/>
        </p:spPr>
        <p:txBody>
          <a:bodyPr wrap="square" rtlCol="0">
            <a:spAutoFit/>
          </a:bodyPr>
          <a:lstStyle/>
          <a:p>
            <a:pPr lvl="0"/>
            <a:r>
              <a:rPr lang="en-US" sz="2400" dirty="0" smtClean="0"/>
              <a:t>Then tap </a:t>
            </a:r>
            <a:r>
              <a:rPr lang="en-US" sz="2400" dirty="0" smtClean="0"/>
              <a:t>Confirm.</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16</a:t>
            </a:fld>
            <a:endParaRPr lang="en-US" dirty="0">
              <a:solidFill>
                <a:prstClr val="black">
                  <a:lumMod val="65000"/>
                  <a:lumOff val="35000"/>
                </a:prstClr>
              </a:solidFill>
            </a:endParaRPr>
          </a:p>
        </p:txBody>
      </p:sp>
      <p:cxnSp>
        <p:nvCxnSpPr>
          <p:cNvPr id="5" name="Straight Arrow Connector 4"/>
          <p:cNvCxnSpPr/>
          <p:nvPr/>
        </p:nvCxnSpPr>
        <p:spPr>
          <a:xfrm>
            <a:off x="5486400" y="365760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3353154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1518" y="1026110"/>
            <a:ext cx="3433761" cy="5262979"/>
          </a:xfrm>
          <a:prstGeom prst="rect">
            <a:avLst/>
          </a:prstGeom>
          <a:noFill/>
        </p:spPr>
        <p:txBody>
          <a:bodyPr wrap="square" rtlCol="0">
            <a:spAutoFit/>
          </a:bodyPr>
          <a:lstStyle/>
          <a:p>
            <a:pPr lvl="0"/>
            <a:r>
              <a:rPr lang="en-US" sz="2400" dirty="0" smtClean="0"/>
              <a:t>If this is the first time you are downloading an app from the store, you will be asked to enter your credit card.  This is required by Barnes &amp; Noble and necessary whether or not the app you want to download is free.</a:t>
            </a:r>
          </a:p>
          <a:p>
            <a:pPr lvl="0"/>
            <a:endParaRPr lang="en-US" sz="2400" dirty="0" smtClean="0"/>
          </a:p>
          <a:p>
            <a:pPr lvl="0"/>
            <a:r>
              <a:rPr lang="en-US" sz="2400" dirty="0" smtClean="0"/>
              <a:t>After you do this, you will not be charged for the OverDrive </a:t>
            </a:r>
            <a:r>
              <a:rPr lang="en-US" sz="2400" dirty="0" smtClean="0"/>
              <a:t>app.</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17</a:t>
            </a:fld>
            <a:endParaRPr lang="en-US" dirty="0">
              <a:solidFill>
                <a:prstClr val="black">
                  <a:lumMod val="65000"/>
                  <a:lumOff val="35000"/>
                </a:prstClr>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8444"/>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6400800" y="365760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2670683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SOP\Electronic Resources Technician\Overdrive v3.2 powerpoint revisions\Overdrive on Nook HD\image0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2396"/>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7713" y="2939368"/>
            <a:ext cx="4495798" cy="461665"/>
          </a:xfrm>
          <a:prstGeom prst="rect">
            <a:avLst/>
          </a:prstGeom>
          <a:noFill/>
        </p:spPr>
        <p:txBody>
          <a:bodyPr wrap="square" rtlCol="0">
            <a:spAutoFit/>
          </a:bodyPr>
          <a:lstStyle/>
          <a:p>
            <a:pPr lvl="0"/>
            <a:r>
              <a:rPr lang="en-US" sz="2400" dirty="0"/>
              <a:t>The app begins </a:t>
            </a:r>
            <a:r>
              <a:rPr lang="en-US" sz="2400" dirty="0" smtClean="0"/>
              <a:t>downloading.</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18</a:t>
            </a:fld>
            <a:endParaRPr lang="en-US" dirty="0">
              <a:solidFill>
                <a:prstClr val="black">
                  <a:lumMod val="65000"/>
                  <a:lumOff val="35000"/>
                </a:prstClr>
              </a:solidFill>
            </a:endParaRPr>
          </a:p>
        </p:txBody>
      </p:sp>
      <p:cxnSp>
        <p:nvCxnSpPr>
          <p:cNvPr id="5" name="Straight Arrow Connector 4"/>
          <p:cNvCxnSpPr/>
          <p:nvPr/>
        </p:nvCxnSpPr>
        <p:spPr>
          <a:xfrm>
            <a:off x="5029200" y="1828800"/>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34239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SOP\Electronic Resources Technician\Overdrive v3.2 powerpoint revisions\Overdrive on Nook HD\image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7651" y="1981200"/>
            <a:ext cx="4495798" cy="3785652"/>
          </a:xfrm>
          <a:prstGeom prst="rect">
            <a:avLst/>
          </a:prstGeom>
          <a:noFill/>
        </p:spPr>
        <p:txBody>
          <a:bodyPr wrap="square" rtlCol="0">
            <a:spAutoFit/>
          </a:bodyPr>
          <a:lstStyle/>
          <a:p>
            <a:pPr lvl="0"/>
            <a:r>
              <a:rPr lang="en-US" sz="2400" dirty="0"/>
              <a:t>Once downloaded and </a:t>
            </a:r>
            <a:r>
              <a:rPr lang="en-US" sz="2400" dirty="0" smtClean="0"/>
              <a:t>installed, an open button will appear.  Tap </a:t>
            </a:r>
            <a:r>
              <a:rPr lang="en-US" sz="2400" b="1" dirty="0" smtClean="0"/>
              <a:t>Open</a:t>
            </a:r>
            <a:r>
              <a:rPr lang="en-US" sz="2400" dirty="0" smtClean="0"/>
              <a:t> to continue.</a:t>
            </a:r>
          </a:p>
          <a:p>
            <a:pPr lvl="0"/>
            <a:endParaRPr lang="en-US" sz="2400" dirty="0"/>
          </a:p>
          <a:p>
            <a:pPr lvl="0"/>
            <a:r>
              <a:rPr lang="en-US" sz="2400" dirty="0" smtClean="0"/>
              <a:t>If you need to open the app later, the </a:t>
            </a:r>
            <a:r>
              <a:rPr lang="en-US" sz="2400" dirty="0"/>
              <a:t>app should </a:t>
            </a:r>
            <a:r>
              <a:rPr lang="en-US" sz="2400" dirty="0" smtClean="0"/>
              <a:t>appear in the carousel on your device’s homescreen.  </a:t>
            </a:r>
            <a:r>
              <a:rPr lang="en-US" sz="2400" dirty="0"/>
              <a:t>If not, you can find it by searching in your apps directory as described before</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19</a:t>
            </a:fld>
            <a:endParaRPr lang="en-US" dirty="0">
              <a:solidFill>
                <a:prstClr val="black">
                  <a:lumMod val="65000"/>
                  <a:lumOff val="35000"/>
                </a:prstClr>
              </a:solidFill>
            </a:endParaRPr>
          </a:p>
        </p:txBody>
      </p:sp>
      <p:cxnSp>
        <p:nvCxnSpPr>
          <p:cNvPr id="5" name="Straight Arrow Connector 4"/>
          <p:cNvCxnSpPr/>
          <p:nvPr/>
        </p:nvCxnSpPr>
        <p:spPr>
          <a:xfrm>
            <a:off x="5562600" y="3657600"/>
            <a:ext cx="990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3199456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Autofit/>
          </a:bodyPr>
          <a:lstStyle/>
          <a:p>
            <a:pPr algn="l"/>
            <a:r>
              <a:rPr lang="en-US" sz="2800" dirty="0" smtClean="0"/>
              <a:t>Be aware that OverDrive 3.2 requires the latest system updates to your Nook HD device before you can download it.  Your device should update automatically after you connect to a </a:t>
            </a:r>
            <a:r>
              <a:rPr lang="en-US" sz="2800" dirty="0" err="1" smtClean="0"/>
              <a:t>WiFi</a:t>
            </a:r>
            <a:r>
              <a:rPr lang="en-US" sz="2800" dirty="0" smtClean="0"/>
              <a:t> hotspot.  More information about updates can be found on the Barnes &amp; Noble website under Support.</a:t>
            </a:r>
            <a:br>
              <a:rPr lang="en-US" sz="2800" dirty="0" smtClean="0"/>
            </a:br>
            <a:r>
              <a:rPr lang="en-US" sz="2800" dirty="0" smtClean="0"/>
              <a:t/>
            </a:r>
            <a:br>
              <a:rPr lang="en-US" sz="2800" dirty="0" smtClean="0"/>
            </a:br>
            <a:r>
              <a:rPr lang="en-US" sz="2800" dirty="0" smtClean="0"/>
              <a:t>If you do not have the latest updates, you will still be able to get </a:t>
            </a:r>
            <a:r>
              <a:rPr lang="en-US" sz="2800" dirty="0" err="1" smtClean="0"/>
              <a:t>OverDrive</a:t>
            </a:r>
            <a:r>
              <a:rPr lang="en-US" sz="2800" dirty="0" smtClean="0"/>
              <a:t>, but it will be version 2.2 and will function differently than in this tutorial</a:t>
            </a:r>
            <a:endParaRPr lang="en-US" sz="2800" dirty="0"/>
          </a:p>
        </p:txBody>
      </p:sp>
    </p:spTree>
    <p:extLst>
      <p:ext uri="{BB962C8B-B14F-4D97-AF65-F5344CB8AC3E}">
        <p14:creationId xmlns:p14="http://schemas.microsoft.com/office/powerpoint/2010/main" val="3628713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SOP\Electronic Resources Technician\Overdrive v3.2 powerpoint revisions\Overdrive on Nook HD\image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7651" y="2514600"/>
            <a:ext cx="4495798" cy="2308324"/>
          </a:xfrm>
          <a:prstGeom prst="rect">
            <a:avLst/>
          </a:prstGeom>
          <a:noFill/>
        </p:spPr>
        <p:txBody>
          <a:bodyPr wrap="square" rtlCol="0">
            <a:spAutoFit/>
          </a:bodyPr>
          <a:lstStyle/>
          <a:p>
            <a:pPr lvl="0"/>
            <a:r>
              <a:rPr lang="en-US" sz="2400" dirty="0" smtClean="0"/>
              <a:t>When you first open the app, you will be asked to either sign up for an Overdrive account, or login with a current one.  If you are using this app for the first time, tap on the “Sign up” </a:t>
            </a:r>
            <a:r>
              <a:rPr lang="en-US" sz="2400" dirty="0" smtClean="0"/>
              <a:t>button.</a:t>
            </a:r>
            <a:endParaRPr lang="en-US" sz="2400" dirty="0" smtClean="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20</a:t>
            </a:fld>
            <a:endParaRPr lang="en-US" dirty="0">
              <a:solidFill>
                <a:prstClr val="black">
                  <a:lumMod val="65000"/>
                  <a:lumOff val="35000"/>
                </a:prstClr>
              </a:solidFill>
            </a:endParaRPr>
          </a:p>
        </p:txBody>
      </p:sp>
      <p:sp>
        <p:nvSpPr>
          <p:cNvPr id="11" name="Oval 10"/>
          <p:cNvSpPr/>
          <p:nvPr/>
        </p:nvSpPr>
        <p:spPr>
          <a:xfrm>
            <a:off x="6393656" y="4953000"/>
            <a:ext cx="1073944" cy="494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625305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SOP\Electronic Resources Technician\Overdrive v3.2 powerpoint revisions\Overdrive on Nook HD\image0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7898"/>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3267" y="1926716"/>
            <a:ext cx="4495798" cy="3785652"/>
          </a:xfrm>
          <a:prstGeom prst="rect">
            <a:avLst/>
          </a:prstGeom>
          <a:noFill/>
        </p:spPr>
        <p:txBody>
          <a:bodyPr wrap="square" rtlCol="0">
            <a:spAutoFit/>
          </a:bodyPr>
          <a:lstStyle/>
          <a:p>
            <a:r>
              <a:rPr lang="en-US" sz="2400" dirty="0"/>
              <a:t>If you have a Facebook account, you can easily use that to sign up with OverDrive.  It will automatically link with Facebook so you can use your same login </a:t>
            </a:r>
            <a:r>
              <a:rPr lang="en-US" sz="2400" dirty="0" smtClean="0"/>
              <a:t>credentials.</a:t>
            </a:r>
          </a:p>
          <a:p>
            <a:endParaRPr lang="en-US" sz="2400" dirty="0"/>
          </a:p>
          <a:p>
            <a:r>
              <a:rPr lang="en-US" sz="2400" dirty="0" smtClean="0"/>
              <a:t>Otherwise </a:t>
            </a:r>
            <a:r>
              <a:rPr lang="en-US" sz="2400" dirty="0"/>
              <a:t>you </a:t>
            </a:r>
            <a:r>
              <a:rPr lang="en-US" sz="2400" dirty="0" smtClean="0"/>
              <a:t>can </a:t>
            </a:r>
            <a:r>
              <a:rPr lang="en-US" sz="2400" dirty="0"/>
              <a:t>sign up by entering your email address and a password</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21</a:t>
            </a:fld>
            <a:endParaRPr lang="en-US" dirty="0">
              <a:solidFill>
                <a:prstClr val="black">
                  <a:lumMod val="65000"/>
                  <a:lumOff val="35000"/>
                </a:prstClr>
              </a:solidFill>
            </a:endParaRPr>
          </a:p>
        </p:txBody>
      </p:sp>
      <p:sp>
        <p:nvSpPr>
          <p:cNvPr id="7" name="TextBox 6"/>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604185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4232" y="2133600"/>
            <a:ext cx="4495798" cy="1938992"/>
          </a:xfrm>
          <a:prstGeom prst="rect">
            <a:avLst/>
          </a:prstGeom>
          <a:noFill/>
        </p:spPr>
        <p:txBody>
          <a:bodyPr wrap="square" rtlCol="0">
            <a:spAutoFit/>
          </a:bodyPr>
          <a:lstStyle/>
          <a:p>
            <a:r>
              <a:rPr lang="en-US" sz="2400" dirty="0" smtClean="0"/>
              <a:t>As of this writing, there </a:t>
            </a:r>
            <a:r>
              <a:rPr lang="en-US" sz="2400" dirty="0"/>
              <a:t>is only one password field, so </a:t>
            </a:r>
            <a:r>
              <a:rPr lang="en-US" sz="2400" u="sng" dirty="0"/>
              <a:t>make sure you take your time and enter your password correctly</a:t>
            </a:r>
            <a:r>
              <a:rPr lang="en-US" sz="2400" dirty="0"/>
              <a:t>. After you are done, </a:t>
            </a:r>
            <a:r>
              <a:rPr lang="en-US" sz="2400" dirty="0" smtClean="0"/>
              <a:t>tap </a:t>
            </a:r>
            <a:r>
              <a:rPr lang="en-US" sz="2400" dirty="0"/>
              <a:t>the “Sign up” button.</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22</a:t>
            </a:fld>
            <a:endParaRPr lang="en-US" dirty="0">
              <a:solidFill>
                <a:prstClr val="black">
                  <a:lumMod val="65000"/>
                  <a:lumOff val="35000"/>
                </a:prstClr>
              </a:solidFill>
            </a:endParaRPr>
          </a:p>
        </p:txBody>
      </p:sp>
      <p:pic>
        <p:nvPicPr>
          <p:cNvPr id="13314" name="Picture 2" descr="Z:\SOP\Electronic Resources Technician\Overdrive v3.2 powerpoint revisions\Overdrive on Nook HD\image0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4749"/>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6393656" y="5561588"/>
            <a:ext cx="997744" cy="3905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5482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SOP\Electronic Resources Technician\Overdrive v3.2 powerpoint revisions\Overdrive on Nook HD\image0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934"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7651" y="2286000"/>
            <a:ext cx="4495798" cy="3046988"/>
          </a:xfrm>
          <a:prstGeom prst="rect">
            <a:avLst/>
          </a:prstGeom>
          <a:noFill/>
        </p:spPr>
        <p:txBody>
          <a:bodyPr wrap="square" rtlCol="0">
            <a:spAutoFit/>
          </a:bodyPr>
          <a:lstStyle/>
          <a:p>
            <a:pPr lvl="0"/>
            <a:r>
              <a:rPr lang="en-US" sz="2400" dirty="0" smtClean="0"/>
              <a:t>When you first open the app a screen of usage tips may appear.</a:t>
            </a:r>
          </a:p>
          <a:p>
            <a:pPr lvl="0"/>
            <a:endParaRPr lang="en-US" sz="2400" dirty="0"/>
          </a:p>
          <a:p>
            <a:pPr lvl="0"/>
            <a:r>
              <a:rPr lang="en-US" sz="2400" dirty="0" smtClean="0"/>
              <a:t>After you download some books, your most recently viewed book will appear on this screen.</a:t>
            </a:r>
          </a:p>
          <a:p>
            <a:pPr lvl="0"/>
            <a:endParaRPr lang="en-US" sz="2400" dirty="0"/>
          </a:p>
          <a:p>
            <a:pPr lvl="0"/>
            <a:r>
              <a:rPr lang="en-US" sz="2400" dirty="0" smtClean="0"/>
              <a:t>Tap or slide to get to the </a:t>
            </a:r>
            <a:r>
              <a:rPr lang="en-US" sz="2400" dirty="0" smtClean="0"/>
              <a:t>menu.</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23</a:t>
            </a:fld>
            <a:endParaRPr lang="en-US" dirty="0">
              <a:solidFill>
                <a:prstClr val="black">
                  <a:lumMod val="65000"/>
                  <a:lumOff val="35000"/>
                </a:prstClr>
              </a:solidFill>
            </a:endParaRPr>
          </a:p>
        </p:txBody>
      </p:sp>
      <p:sp>
        <p:nvSpPr>
          <p:cNvPr id="11" name="Oval 10"/>
          <p:cNvSpPr/>
          <p:nvPr/>
        </p:nvSpPr>
        <p:spPr>
          <a:xfrm>
            <a:off x="4853651" y="298048"/>
            <a:ext cx="521494" cy="494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4258705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651" y="2514600"/>
            <a:ext cx="4495798" cy="461665"/>
          </a:xfrm>
          <a:prstGeom prst="rect">
            <a:avLst/>
          </a:prstGeom>
          <a:noFill/>
        </p:spPr>
        <p:txBody>
          <a:bodyPr wrap="square" rtlCol="0">
            <a:spAutoFit/>
          </a:bodyPr>
          <a:lstStyle/>
          <a:p>
            <a:pPr lvl="0"/>
            <a:r>
              <a:rPr lang="en-US" sz="2400" dirty="0" smtClean="0"/>
              <a:t>Tap the Add a Library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24</a:t>
            </a:fld>
            <a:endParaRPr lang="en-US" dirty="0">
              <a:solidFill>
                <a:prstClr val="black">
                  <a:lumMod val="65000"/>
                  <a:lumOff val="35000"/>
                </a:prstClr>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7318"/>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4905737" y="801128"/>
            <a:ext cx="1042988" cy="623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446609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651" y="2514600"/>
            <a:ext cx="4495798" cy="1938992"/>
          </a:xfrm>
          <a:prstGeom prst="rect">
            <a:avLst/>
          </a:prstGeom>
          <a:noFill/>
        </p:spPr>
        <p:txBody>
          <a:bodyPr wrap="square" rtlCol="0">
            <a:spAutoFit/>
          </a:bodyPr>
          <a:lstStyle/>
          <a:p>
            <a:pPr lvl="0"/>
            <a:r>
              <a:rPr lang="en-US" sz="2400" dirty="0" smtClean="0"/>
              <a:t>On the Add a Library screen there is a Search box where you should type in the name of the town where your Montgomery County home library is. </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25</a:t>
            </a:fld>
            <a:endParaRPr lang="en-US" dirty="0">
              <a:solidFill>
                <a:prstClr val="black">
                  <a:lumMod val="65000"/>
                  <a:lumOff val="35000"/>
                </a:prst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4070"/>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400549" y="143172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719909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651" y="2514600"/>
            <a:ext cx="4495798" cy="461665"/>
          </a:xfrm>
          <a:prstGeom prst="rect">
            <a:avLst/>
          </a:prstGeom>
          <a:noFill/>
        </p:spPr>
        <p:txBody>
          <a:bodyPr wrap="square" rtlCol="0">
            <a:spAutoFit/>
          </a:bodyPr>
          <a:lstStyle/>
          <a:p>
            <a:pPr lvl="0"/>
            <a:r>
              <a:rPr lang="en-US" sz="2400" dirty="0" smtClean="0"/>
              <a:t>Our library is in </a:t>
            </a:r>
            <a:r>
              <a:rPr lang="en-US" sz="2400" dirty="0" smtClean="0"/>
              <a:t>Norristown.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26</a:t>
            </a:fld>
            <a:endParaRPr lang="en-US" dirty="0">
              <a:solidFill>
                <a:prstClr val="black">
                  <a:lumMod val="65000"/>
                  <a:lumOff val="35000"/>
                </a:prstClr>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467828" y="1481954"/>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518664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SOP\Electronic Resources Technician\Overdrive v3.2 powerpoint revisions\Overdrive on Nook HD\image0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788"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8249" y="1828800"/>
            <a:ext cx="4495798" cy="3416320"/>
          </a:xfrm>
          <a:prstGeom prst="rect">
            <a:avLst/>
          </a:prstGeom>
          <a:noFill/>
        </p:spPr>
        <p:txBody>
          <a:bodyPr wrap="square" rtlCol="0">
            <a:spAutoFit/>
          </a:bodyPr>
          <a:lstStyle/>
          <a:p>
            <a:r>
              <a:rPr lang="en-US" sz="2400" dirty="0"/>
              <a:t>A list of libraries in and near your town may </a:t>
            </a:r>
            <a:r>
              <a:rPr lang="en-US" sz="2400" dirty="0" smtClean="0"/>
              <a:t>display.</a:t>
            </a:r>
            <a:endParaRPr lang="en-US" sz="2400" dirty="0"/>
          </a:p>
          <a:p>
            <a:endParaRPr lang="en-US" sz="2400" dirty="0"/>
          </a:p>
          <a:p>
            <a:r>
              <a:rPr lang="en-US" sz="2400" dirty="0"/>
              <a:t>Scroll or swipe until you see your library. Then tap on it.</a:t>
            </a:r>
          </a:p>
          <a:p>
            <a:r>
              <a:rPr lang="en-US" sz="2400" dirty="0"/>
              <a:t> </a:t>
            </a:r>
          </a:p>
          <a:p>
            <a:r>
              <a:rPr lang="en-US" sz="2400" dirty="0"/>
              <a:t>Ours was the only one on the list because it’s the only library in </a:t>
            </a:r>
            <a:r>
              <a:rPr lang="en-US" sz="2400" dirty="0" smtClean="0"/>
              <a:t>Norristown.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27</a:t>
            </a:fld>
            <a:endParaRPr lang="en-US" dirty="0">
              <a:solidFill>
                <a:prstClr val="black">
                  <a:lumMod val="65000"/>
                  <a:lumOff val="35000"/>
                </a:prstClr>
              </a:solidFill>
            </a:endParaRPr>
          </a:p>
        </p:txBody>
      </p:sp>
      <p:cxnSp>
        <p:nvCxnSpPr>
          <p:cNvPr id="5" name="Straight Arrow Connector 4"/>
          <p:cNvCxnSpPr/>
          <p:nvPr/>
        </p:nvCxnSpPr>
        <p:spPr>
          <a:xfrm>
            <a:off x="4114800" y="97471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920546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0527" y="2716857"/>
            <a:ext cx="4495798" cy="461665"/>
          </a:xfrm>
          <a:prstGeom prst="rect">
            <a:avLst/>
          </a:prstGeom>
          <a:noFill/>
        </p:spPr>
        <p:txBody>
          <a:bodyPr wrap="square" rtlCol="0">
            <a:spAutoFit/>
          </a:bodyPr>
          <a:lstStyle/>
          <a:p>
            <a:pPr lvl="0"/>
            <a:r>
              <a:rPr lang="en-US" sz="2400" dirty="0" smtClean="0"/>
              <a:t>Now tap the grey star.</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28</a:t>
            </a:fld>
            <a:endParaRPr lang="en-US" dirty="0">
              <a:solidFill>
                <a:prstClr val="black">
                  <a:lumMod val="65000"/>
                  <a:lumOff val="35000"/>
                </a:prstClr>
              </a:solidFill>
            </a:endParaRPr>
          </a:p>
        </p:txBody>
      </p:sp>
      <p:cxnSp>
        <p:nvCxnSpPr>
          <p:cNvPr id="5" name="Straight Arrow Connector 4"/>
          <p:cNvCxnSpPr/>
          <p:nvPr/>
        </p:nvCxnSpPr>
        <p:spPr>
          <a:xfrm>
            <a:off x="4152900" y="19050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9442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751760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0527" y="2716857"/>
            <a:ext cx="4495798" cy="1569660"/>
          </a:xfrm>
          <a:prstGeom prst="rect">
            <a:avLst/>
          </a:prstGeom>
          <a:noFill/>
        </p:spPr>
        <p:txBody>
          <a:bodyPr wrap="square" rtlCol="0">
            <a:spAutoFit/>
          </a:bodyPr>
          <a:lstStyle/>
          <a:p>
            <a:pPr lvl="0"/>
            <a:r>
              <a:rPr lang="en-US" sz="2400" dirty="0" smtClean="0"/>
              <a:t>The grey star turns gold and now our library is added to our “Get Books” list. Tap on the library name to start looking for a book.</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29</a:t>
            </a:fld>
            <a:endParaRPr lang="en-US" dirty="0">
              <a:solidFill>
                <a:prstClr val="black">
                  <a:lumMod val="65000"/>
                  <a:lumOff val="35000"/>
                </a:prstClr>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543425" y="18288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906926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209915"/>
            <a:ext cx="58674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smtClean="0"/>
              <a:t>What is the process?</a:t>
            </a:r>
            <a:endParaRPr lang="en-US" sz="2800" dirty="0">
              <a:solidFill>
                <a:schemeClr val="bg1"/>
              </a:solidFill>
            </a:endParaRPr>
          </a:p>
        </p:txBody>
      </p:sp>
      <p:sp>
        <p:nvSpPr>
          <p:cNvPr id="5" name="TextBox 4"/>
          <p:cNvSpPr txBox="1"/>
          <p:nvPr/>
        </p:nvSpPr>
        <p:spPr>
          <a:xfrm>
            <a:off x="1295401" y="1481137"/>
            <a:ext cx="7543800" cy="4278094"/>
          </a:xfrm>
          <a:prstGeom prst="rect">
            <a:avLst/>
          </a:prstGeom>
          <a:noFill/>
        </p:spPr>
        <p:txBody>
          <a:bodyPr wrap="square" rtlCol="0">
            <a:spAutoFit/>
          </a:bodyPr>
          <a:lstStyle/>
          <a:p>
            <a:pPr algn="ctr"/>
            <a:r>
              <a:rPr lang="en-US" sz="2400" i="1" dirty="0">
                <a:solidFill>
                  <a:prstClr val="black"/>
                </a:solidFill>
              </a:rPr>
              <a:t>      Overview of Basic Steps</a:t>
            </a:r>
            <a:r>
              <a:rPr lang="en-US" sz="2400" i="1" dirty="0" smtClean="0">
                <a:solidFill>
                  <a:prstClr val="black"/>
                </a:solidFill>
              </a:rPr>
              <a:t>:</a:t>
            </a:r>
          </a:p>
          <a:p>
            <a:pPr algn="ctr"/>
            <a:endParaRPr lang="en-US" sz="2400" i="1" dirty="0">
              <a:solidFill>
                <a:prstClr val="black"/>
              </a:solidFill>
            </a:endParaRPr>
          </a:p>
          <a:p>
            <a:pPr marL="457200" indent="-457200">
              <a:buFont typeface="+mj-lt"/>
              <a:buAutoNum type="arabicPeriod"/>
            </a:pPr>
            <a:endParaRPr lang="en-US" sz="2000" dirty="0">
              <a:solidFill>
                <a:prstClr val="black"/>
              </a:solidFill>
            </a:endParaRPr>
          </a:p>
          <a:p>
            <a:pPr marL="457200" indent="-457200">
              <a:buFont typeface="+mj-lt"/>
              <a:buAutoNum type="arabicPeriod"/>
            </a:pPr>
            <a:r>
              <a:rPr lang="en-US" sz="2000" dirty="0" smtClean="0">
                <a:solidFill>
                  <a:prstClr val="black"/>
                </a:solidFill>
              </a:rPr>
              <a:t>Connect your Nook HD to a </a:t>
            </a:r>
            <a:r>
              <a:rPr lang="en-US" sz="2000" dirty="0" err="1" smtClean="0">
                <a:solidFill>
                  <a:prstClr val="black"/>
                </a:solidFill>
              </a:rPr>
              <a:t>WiFi</a:t>
            </a:r>
            <a:r>
              <a:rPr lang="en-US" sz="2000" dirty="0" smtClean="0">
                <a:solidFill>
                  <a:prstClr val="black"/>
                </a:solidFill>
              </a:rPr>
              <a:t> hotspot to download </a:t>
            </a:r>
            <a:r>
              <a:rPr lang="en-US" sz="2000" dirty="0">
                <a:solidFill>
                  <a:prstClr val="black"/>
                </a:solidFill>
              </a:rPr>
              <a:t>the </a:t>
            </a:r>
            <a:r>
              <a:rPr lang="en-US" sz="2000" dirty="0" smtClean="0">
                <a:solidFill>
                  <a:prstClr val="black"/>
                </a:solidFill>
              </a:rPr>
              <a:t>OverDrive </a:t>
            </a:r>
            <a:r>
              <a:rPr lang="en-US" sz="2000" dirty="0" smtClean="0">
                <a:solidFill>
                  <a:prstClr val="black"/>
                </a:solidFill>
              </a:rPr>
              <a:t>App.</a:t>
            </a:r>
            <a:endParaRPr lang="en-US" sz="2000" dirty="0" smtClean="0">
              <a:solidFill>
                <a:prstClr val="black"/>
              </a:solidFill>
            </a:endParaRPr>
          </a:p>
          <a:p>
            <a:pPr marL="457200" indent="-457200">
              <a:buFont typeface="+mj-lt"/>
              <a:buAutoNum type="arabicPeriod"/>
            </a:pPr>
            <a:endParaRPr lang="en-US" sz="2000" dirty="0">
              <a:solidFill>
                <a:prstClr val="black"/>
              </a:solidFill>
            </a:endParaRPr>
          </a:p>
          <a:p>
            <a:pPr marL="457200" indent="-457200">
              <a:buFont typeface="+mj-lt"/>
              <a:buAutoNum type="arabicPeriod"/>
            </a:pPr>
            <a:r>
              <a:rPr lang="en-US" sz="2000" dirty="0" smtClean="0">
                <a:solidFill>
                  <a:prstClr val="black"/>
                </a:solidFill>
              </a:rPr>
              <a:t>Sign up for an OverDrive </a:t>
            </a:r>
            <a:r>
              <a:rPr lang="en-US" sz="2000" dirty="0" smtClean="0">
                <a:solidFill>
                  <a:prstClr val="black"/>
                </a:solidFill>
              </a:rPr>
              <a:t>account.</a:t>
            </a:r>
            <a:endParaRPr lang="en-US" sz="2000" dirty="0" smtClean="0">
              <a:solidFill>
                <a:prstClr val="black"/>
              </a:solidFill>
            </a:endParaRPr>
          </a:p>
          <a:p>
            <a:pPr marL="457200" indent="-457200">
              <a:buFont typeface="+mj-lt"/>
              <a:buAutoNum type="arabicPeriod"/>
            </a:pPr>
            <a:endParaRPr lang="en-US" sz="2000" dirty="0">
              <a:solidFill>
                <a:prstClr val="black"/>
              </a:solidFill>
            </a:endParaRPr>
          </a:p>
          <a:p>
            <a:pPr marL="457200" indent="-457200">
              <a:buFont typeface="+mj-lt"/>
              <a:buAutoNum type="arabicPeriod"/>
            </a:pPr>
            <a:r>
              <a:rPr lang="en-US" sz="2000" dirty="0" smtClean="0">
                <a:solidFill>
                  <a:prstClr val="black"/>
                </a:solidFill>
              </a:rPr>
              <a:t>Use the OverDrive  app to search library digital collection and check out a </a:t>
            </a:r>
            <a:r>
              <a:rPr lang="en-US" sz="2000" dirty="0" smtClean="0">
                <a:solidFill>
                  <a:prstClr val="black"/>
                </a:solidFill>
              </a:rPr>
              <a:t>book.</a:t>
            </a:r>
            <a:endParaRPr lang="en-US" sz="2000" dirty="0" smtClean="0">
              <a:solidFill>
                <a:prstClr val="black"/>
              </a:solidFill>
            </a:endParaRPr>
          </a:p>
          <a:p>
            <a:pPr marL="457200" indent="-457200">
              <a:buFont typeface="+mj-lt"/>
              <a:buAutoNum type="arabicPeriod"/>
            </a:pPr>
            <a:endParaRPr lang="en-US" sz="2000" dirty="0" smtClean="0">
              <a:solidFill>
                <a:prstClr val="black"/>
              </a:solidFill>
            </a:endParaRPr>
          </a:p>
          <a:p>
            <a:pPr marL="457200" indent="-457200">
              <a:buFont typeface="+mj-lt"/>
              <a:buAutoNum type="arabicPeriod"/>
            </a:pPr>
            <a:r>
              <a:rPr lang="en-US" sz="2000" dirty="0" smtClean="0">
                <a:solidFill>
                  <a:prstClr val="black"/>
                </a:solidFill>
              </a:rPr>
              <a:t>Use the OverDrive  app to read and manage your EPUB </a:t>
            </a:r>
            <a:r>
              <a:rPr lang="en-US" sz="2000" dirty="0" smtClean="0">
                <a:solidFill>
                  <a:prstClr val="black"/>
                </a:solidFill>
              </a:rPr>
              <a:t>books.</a:t>
            </a:r>
            <a:endParaRPr lang="en-US" sz="2000" dirty="0" smtClean="0">
              <a:solidFill>
                <a:prstClr val="black"/>
              </a:solidFill>
            </a:endParaRPr>
          </a:p>
          <a:p>
            <a:pPr marL="457200" indent="-457200">
              <a:buFont typeface="+mj-lt"/>
              <a:buAutoNum type="arabicPeriod"/>
            </a:pPr>
            <a:endParaRPr lang="en-US" sz="2400" dirty="0">
              <a:solidFill>
                <a:prstClr val="black"/>
              </a:solidFill>
            </a:endParaRPr>
          </a:p>
        </p:txBody>
      </p:sp>
      <p:sp>
        <p:nvSpPr>
          <p:cNvPr id="6" name="Slide Number Placeholder 5"/>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a:t>
            </a:fld>
            <a:endParaRPr lang="en-US" dirty="0">
              <a:solidFill>
                <a:prstClr val="black">
                  <a:lumMod val="65000"/>
                  <a:lumOff val="3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49412"/>
            <a:ext cx="1066800" cy="1612509"/>
          </a:xfrm>
          <a:prstGeom prst="rect">
            <a:avLst/>
          </a:prstGeom>
          <a:effectLst/>
        </p:spPr>
      </p:pic>
    </p:spTree>
    <p:extLst>
      <p:ext uri="{BB962C8B-B14F-4D97-AF65-F5344CB8AC3E}">
        <p14:creationId xmlns:p14="http://schemas.microsoft.com/office/powerpoint/2010/main" val="3917422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Z:\SOP\Electronic Resources Technician\Overdrive v3.2 powerpoint revisions\Overdrive on Nook HD\image0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7288"/>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1" y="1905000"/>
            <a:ext cx="4495798" cy="2677656"/>
          </a:xfrm>
          <a:prstGeom prst="rect">
            <a:avLst/>
          </a:prstGeom>
          <a:noFill/>
        </p:spPr>
        <p:txBody>
          <a:bodyPr wrap="square" rtlCol="0">
            <a:spAutoFit/>
          </a:bodyPr>
          <a:lstStyle/>
          <a:p>
            <a:pPr lvl="0"/>
            <a:r>
              <a:rPr lang="en-US" sz="2400" dirty="0" smtClean="0"/>
              <a:t>This is </a:t>
            </a:r>
            <a:r>
              <a:rPr lang="en-US" sz="2400" dirty="0" smtClean="0"/>
              <a:t>our </a:t>
            </a:r>
            <a:r>
              <a:rPr lang="en-US" sz="2400" dirty="0" smtClean="0"/>
              <a:t>library’s OverDrive website where we can search for eBooks in the digital collection for the Montgomery County Library District.</a:t>
            </a:r>
          </a:p>
          <a:p>
            <a:pPr lvl="0"/>
            <a:endParaRPr lang="en-US" sz="2400" dirty="0"/>
          </a:p>
          <a:p>
            <a:pPr lvl="0"/>
            <a:r>
              <a:rPr lang="en-US" sz="2400" dirty="0" smtClean="0"/>
              <a:t>Tap on the Menu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30</a:t>
            </a:fld>
            <a:endParaRPr lang="en-US" dirty="0">
              <a:solidFill>
                <a:prstClr val="black">
                  <a:lumMod val="65000"/>
                  <a:lumOff val="35000"/>
                </a:prstClr>
              </a:solidFill>
            </a:endParaRPr>
          </a:p>
        </p:txBody>
      </p:sp>
      <p:sp>
        <p:nvSpPr>
          <p:cNvPr id="3" name="Oval 2"/>
          <p:cNvSpPr/>
          <p:nvPr/>
        </p:nvSpPr>
        <p:spPr>
          <a:xfrm>
            <a:off x="5181600" y="1638300"/>
            <a:ext cx="609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656874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OP\Electronic Resources Technician\Overdrive v3.2 powerpoint revisions\Overdrive on Nook HD\image0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9404"/>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2133600"/>
            <a:ext cx="2321719" cy="1938992"/>
          </a:xfrm>
          <a:prstGeom prst="rect">
            <a:avLst/>
          </a:prstGeom>
          <a:noFill/>
        </p:spPr>
        <p:txBody>
          <a:bodyPr wrap="square" rtlCol="0">
            <a:spAutoFit/>
          </a:bodyPr>
          <a:lstStyle/>
          <a:p>
            <a:pPr lvl="0"/>
            <a:r>
              <a:rPr lang="en-US" sz="2400" dirty="0" smtClean="0"/>
              <a:t>This is the main menu.</a:t>
            </a:r>
          </a:p>
          <a:p>
            <a:pPr lvl="0"/>
            <a:endParaRPr lang="en-US" sz="2400" dirty="0"/>
          </a:p>
          <a:p>
            <a:pPr lvl="0"/>
            <a:r>
              <a:rPr lang="en-US" sz="2400" dirty="0" smtClean="0"/>
              <a:t>Tap on eBook </a:t>
            </a:r>
            <a:r>
              <a:rPr lang="en-US" sz="2400" dirty="0" smtClean="0"/>
              <a:t>Fiction.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31</a:t>
            </a:fld>
            <a:endParaRPr lang="en-US" dirty="0">
              <a:solidFill>
                <a:prstClr val="black">
                  <a:lumMod val="65000"/>
                  <a:lumOff val="35000"/>
                </a:prstClr>
              </a:solidFill>
            </a:endParaRPr>
          </a:p>
        </p:txBody>
      </p:sp>
      <p:sp>
        <p:nvSpPr>
          <p:cNvPr id="11" name="TextBox 10"/>
          <p:cNvSpPr txBox="1"/>
          <p:nvPr/>
        </p:nvSpPr>
        <p:spPr>
          <a:xfrm>
            <a:off x="152400" y="133715"/>
            <a:ext cx="2895599"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7" name="Straight Arrow Connector 6"/>
          <p:cNvCxnSpPr/>
          <p:nvPr/>
        </p:nvCxnSpPr>
        <p:spPr>
          <a:xfrm>
            <a:off x="4152900" y="24384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171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OP\Electronic Resources Technician\Overdrive v3.2 powerpoint revisions\Overdrive on Nook HD\image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020" y="133715"/>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2133600"/>
            <a:ext cx="2321719" cy="1938992"/>
          </a:xfrm>
          <a:prstGeom prst="rect">
            <a:avLst/>
          </a:prstGeom>
          <a:noFill/>
        </p:spPr>
        <p:txBody>
          <a:bodyPr wrap="square" rtlCol="0">
            <a:spAutoFit/>
          </a:bodyPr>
          <a:lstStyle/>
          <a:p>
            <a:pPr lvl="0"/>
            <a:r>
              <a:rPr lang="en-US" sz="2400" dirty="0" smtClean="0"/>
              <a:t>This is the eBook Fiction submenu.</a:t>
            </a:r>
          </a:p>
          <a:p>
            <a:pPr lvl="0"/>
            <a:r>
              <a:rPr lang="en-US" sz="2400" dirty="0" smtClean="0"/>
              <a:t> </a:t>
            </a:r>
          </a:p>
          <a:p>
            <a:pPr lvl="0"/>
            <a:r>
              <a:rPr lang="en-US" sz="2400" dirty="0" smtClean="0"/>
              <a:t>Tap on Historical Fiction.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32</a:t>
            </a:fld>
            <a:endParaRPr lang="en-US" dirty="0">
              <a:solidFill>
                <a:prstClr val="black">
                  <a:lumMod val="65000"/>
                  <a:lumOff val="35000"/>
                </a:prstClr>
              </a:solidFill>
            </a:endParaRPr>
          </a:p>
        </p:txBody>
      </p:sp>
      <p:sp>
        <p:nvSpPr>
          <p:cNvPr id="11" name="TextBox 10"/>
          <p:cNvSpPr txBox="1"/>
          <p:nvPr/>
        </p:nvSpPr>
        <p:spPr>
          <a:xfrm>
            <a:off x="152400" y="133715"/>
            <a:ext cx="2819399"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7" name="Straight Arrow Connector 6"/>
          <p:cNvCxnSpPr/>
          <p:nvPr/>
        </p:nvCxnSpPr>
        <p:spPr>
          <a:xfrm>
            <a:off x="4179425" y="2777924"/>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426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113" y="587514"/>
            <a:ext cx="8839199" cy="707886"/>
          </a:xfrm>
          <a:prstGeom prst="rect">
            <a:avLst/>
          </a:prstGeom>
          <a:noFill/>
        </p:spPr>
        <p:txBody>
          <a:bodyPr wrap="square" rtlCol="0">
            <a:spAutoFit/>
          </a:bodyPr>
          <a:lstStyle/>
          <a:p>
            <a:pPr lvl="0"/>
            <a:r>
              <a:rPr lang="en-US" sz="2000" dirty="0" smtClean="0"/>
              <a:t>This is how the Historical Fiction collection displays in landscape mode. Note the side menu with filtering and search options.</a:t>
            </a:r>
            <a:endParaRPr lang="en-US" sz="20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33</a:t>
            </a:fld>
            <a:endParaRPr lang="en-US" dirty="0">
              <a:solidFill>
                <a:prstClr val="black">
                  <a:lumMod val="65000"/>
                  <a:lumOff val="35000"/>
                </a:prstClr>
              </a:solidFill>
            </a:endParaRPr>
          </a:p>
        </p:txBody>
      </p:sp>
      <p:sp>
        <p:nvSpPr>
          <p:cNvPr id="11" name="TextBox 10"/>
          <p:cNvSpPr txBox="1"/>
          <p:nvPr/>
        </p:nvSpPr>
        <p:spPr>
          <a:xfrm>
            <a:off x="152401"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pic>
        <p:nvPicPr>
          <p:cNvPr id="1026" name="Picture 2" descr="Z:\SOP\Electronic Resources Technician\Overdrive v3.2 powerpoint revisions\Overdrive on Nook HD\Screenshot_2014-09-24-16-54-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5" y="1289095"/>
            <a:ext cx="8788077" cy="549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07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OP\Electronic Resources Technician\Overdrive v3.2 powerpoint revisions\Overdrive on Nook HD\image0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1077"/>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2286000"/>
            <a:ext cx="3962400" cy="1938992"/>
          </a:xfrm>
          <a:prstGeom prst="rect">
            <a:avLst/>
          </a:prstGeom>
          <a:noFill/>
        </p:spPr>
        <p:txBody>
          <a:bodyPr wrap="square" rtlCol="0">
            <a:spAutoFit/>
          </a:bodyPr>
          <a:lstStyle/>
          <a:p>
            <a:pPr lvl="0"/>
            <a:r>
              <a:rPr lang="en-US" sz="2400" dirty="0" smtClean="0"/>
              <a:t>In portrait mode, the filter options condense.  You will need to tap on the “Filter search by:” button to expand the </a:t>
            </a:r>
            <a:r>
              <a:rPr lang="en-US" sz="2400" dirty="0" smtClean="0"/>
              <a:t>options.</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34</a:t>
            </a:fld>
            <a:endParaRPr lang="en-US" dirty="0">
              <a:solidFill>
                <a:prstClr val="black">
                  <a:lumMod val="65000"/>
                  <a:lumOff val="35000"/>
                </a:prstClr>
              </a:solidFill>
            </a:endParaRPr>
          </a:p>
        </p:txBody>
      </p:sp>
      <p:sp>
        <p:nvSpPr>
          <p:cNvPr id="11" name="TextBox 10"/>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10849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Z:\SOP\Electronic Resources Technician\Overdrive v3.2 powerpoint revisions\Overdrive on Nook HD\image0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7288"/>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1" y="744109"/>
            <a:ext cx="4267200" cy="5632311"/>
          </a:xfrm>
          <a:prstGeom prst="rect">
            <a:avLst/>
          </a:prstGeom>
          <a:noFill/>
        </p:spPr>
        <p:txBody>
          <a:bodyPr wrap="square" rtlCol="0">
            <a:spAutoFit/>
          </a:bodyPr>
          <a:lstStyle/>
          <a:p>
            <a:pPr lvl="0"/>
            <a:r>
              <a:rPr lang="en-US" sz="2400" dirty="0" smtClean="0"/>
              <a:t>We will remain in portrait mode to search for a book by author Stephen King. </a:t>
            </a:r>
          </a:p>
          <a:p>
            <a:pPr lvl="0"/>
            <a:endParaRPr lang="en-US" sz="2400" dirty="0" smtClean="0"/>
          </a:p>
          <a:p>
            <a:pPr lvl="0"/>
            <a:r>
              <a:rPr lang="en-US" sz="2400" dirty="0" smtClean="0"/>
              <a:t>Tap Montgomery County Library District to return to the home page.</a:t>
            </a:r>
          </a:p>
          <a:p>
            <a:pPr lvl="0"/>
            <a:endParaRPr lang="en-US" sz="2400" dirty="0"/>
          </a:p>
          <a:p>
            <a:pPr lvl="0"/>
            <a:r>
              <a:rPr lang="en-US" sz="2400" dirty="0" smtClean="0"/>
              <a:t>We recommend that before you begin searching for material that you sign-in to your OverDrive account. You will need to know which library your library card is registered at and you’ll need your library card. Tap Sign-In.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35</a:t>
            </a:fld>
            <a:endParaRPr lang="en-US" dirty="0">
              <a:solidFill>
                <a:prstClr val="black">
                  <a:lumMod val="65000"/>
                  <a:lumOff val="35000"/>
                </a:prstClr>
              </a:solidFill>
            </a:endParaRPr>
          </a:p>
        </p:txBody>
      </p:sp>
      <p:sp>
        <p:nvSpPr>
          <p:cNvPr id="11" name="TextBox 10"/>
          <p:cNvSpPr txBox="1"/>
          <p:nvPr/>
        </p:nvSpPr>
        <p:spPr>
          <a:xfrm>
            <a:off x="152401" y="133715"/>
            <a:ext cx="28194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
        <p:nvSpPr>
          <p:cNvPr id="7" name="Oval 6"/>
          <p:cNvSpPr/>
          <p:nvPr/>
        </p:nvSpPr>
        <p:spPr>
          <a:xfrm>
            <a:off x="8382000" y="533825"/>
            <a:ext cx="521494" cy="454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257800" y="988691"/>
            <a:ext cx="3048000" cy="7177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6548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OP\Electronic Resources Technician\Overdrive v3.2 powerpoint revisions\Overdrive on Nook HD\image0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9013" y="1981200"/>
            <a:ext cx="3358587" cy="3416320"/>
          </a:xfrm>
          <a:prstGeom prst="rect">
            <a:avLst/>
          </a:prstGeom>
          <a:noFill/>
        </p:spPr>
        <p:txBody>
          <a:bodyPr wrap="square" rtlCol="0">
            <a:spAutoFit/>
          </a:bodyPr>
          <a:lstStyle/>
          <a:p>
            <a:r>
              <a:rPr lang="en-US" sz="2400" dirty="0"/>
              <a:t>In the empty field, begin typing in the name of your library, which in our </a:t>
            </a:r>
            <a:r>
              <a:rPr lang="en-US" sz="2400" dirty="0" smtClean="0"/>
              <a:t>case </a:t>
            </a:r>
            <a:r>
              <a:rPr lang="en-US" sz="2400" dirty="0"/>
              <a:t>is </a:t>
            </a:r>
            <a:r>
              <a:rPr lang="en-US" sz="2400" dirty="0" smtClean="0"/>
              <a:t>Montgomery.</a:t>
            </a:r>
          </a:p>
          <a:p>
            <a:endParaRPr lang="en-US" sz="2400" dirty="0"/>
          </a:p>
          <a:p>
            <a:r>
              <a:rPr lang="en-US" sz="2400" dirty="0"/>
              <a:t>As soon as you begin typing, you should see a list of possible matches. Tap on your library name</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36</a:t>
            </a:fld>
            <a:endParaRPr lang="en-US" dirty="0">
              <a:solidFill>
                <a:prstClr val="black">
                  <a:lumMod val="65000"/>
                  <a:lumOff val="35000"/>
                </a:prstClr>
              </a:solidFill>
            </a:endParaRPr>
          </a:p>
        </p:txBody>
      </p:sp>
      <p:sp>
        <p:nvSpPr>
          <p:cNvPr id="11" name="TextBox 10"/>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9" name="Straight Arrow Connector 8"/>
          <p:cNvCxnSpPr/>
          <p:nvPr/>
        </p:nvCxnSpPr>
        <p:spPr>
          <a:xfrm>
            <a:off x="4229100" y="26670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611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Z:\SOP\Electronic Resources Technician\Overdrive v3.2 powerpoint revisions\Overdrive on Nook HD\image0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0467"/>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1569660"/>
          </a:xfrm>
          <a:prstGeom prst="rect">
            <a:avLst/>
          </a:prstGeom>
          <a:noFill/>
        </p:spPr>
        <p:txBody>
          <a:bodyPr wrap="square" rtlCol="0">
            <a:spAutoFit/>
          </a:bodyPr>
          <a:lstStyle/>
          <a:p>
            <a:pPr lvl="0"/>
            <a:r>
              <a:rPr lang="en-US" sz="2400" dirty="0" smtClean="0"/>
              <a:t>You can put a checkmark in the box next to “remember my login information on this device</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37</a:t>
            </a:fld>
            <a:endParaRPr lang="en-US" dirty="0">
              <a:solidFill>
                <a:prstClr val="black">
                  <a:lumMod val="65000"/>
                  <a:lumOff val="35000"/>
                </a:prstClr>
              </a:solidFill>
            </a:endParaRPr>
          </a:p>
        </p:txBody>
      </p:sp>
      <p:sp>
        <p:nvSpPr>
          <p:cNvPr id="11" name="TextBox 10"/>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9" name="Straight Arrow Connector 8"/>
          <p:cNvCxnSpPr/>
          <p:nvPr/>
        </p:nvCxnSpPr>
        <p:spPr>
          <a:xfrm>
            <a:off x="4191000" y="28194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611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Z:\SOP\Electronic Resources Technician\Overdrive v3.2 powerpoint revisions\Overdrive on Nook HD\image0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651"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1200329"/>
          </a:xfrm>
          <a:prstGeom prst="rect">
            <a:avLst/>
          </a:prstGeom>
          <a:noFill/>
        </p:spPr>
        <p:txBody>
          <a:bodyPr wrap="square" rtlCol="0">
            <a:spAutoFit/>
          </a:bodyPr>
          <a:lstStyle/>
          <a:p>
            <a:pPr lvl="0"/>
            <a:r>
              <a:rPr lang="en-US" sz="2400" dirty="0"/>
              <a:t>Next, enter your library card number and then tap Sign </a:t>
            </a:r>
            <a:r>
              <a:rPr lang="en-US" sz="2400" dirty="0" smtClean="0"/>
              <a:t>in.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38</a:t>
            </a:fld>
            <a:endParaRPr lang="en-US" dirty="0">
              <a:solidFill>
                <a:prstClr val="black">
                  <a:lumMod val="65000"/>
                  <a:lumOff val="35000"/>
                </a:prstClr>
              </a:solidFill>
            </a:endParaRPr>
          </a:p>
        </p:txBody>
      </p:sp>
      <p:cxnSp>
        <p:nvCxnSpPr>
          <p:cNvPr id="9" name="Straight Arrow Connector 8"/>
          <p:cNvCxnSpPr/>
          <p:nvPr/>
        </p:nvCxnSpPr>
        <p:spPr>
          <a:xfrm>
            <a:off x="4267200" y="28194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435221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SOP\Electronic Resources Technician\Overdrive v3.2 powerpoint revisions\Overdrive on Nook HD\image0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1200329"/>
          </a:xfrm>
          <a:prstGeom prst="rect">
            <a:avLst/>
          </a:prstGeom>
          <a:noFill/>
        </p:spPr>
        <p:txBody>
          <a:bodyPr wrap="square" rtlCol="0">
            <a:spAutoFit/>
          </a:bodyPr>
          <a:lstStyle/>
          <a:p>
            <a:pPr lvl="0"/>
            <a:r>
              <a:rPr lang="en-US" sz="2400" dirty="0" smtClean="0"/>
              <a:t>You should now be on the OverDrive home screen. Tap the search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39</a:t>
            </a:fld>
            <a:endParaRPr lang="en-US" dirty="0">
              <a:solidFill>
                <a:prstClr val="black">
                  <a:lumMod val="65000"/>
                  <a:lumOff val="35000"/>
                </a:prstClr>
              </a:solidFill>
            </a:endParaRPr>
          </a:p>
        </p:txBody>
      </p:sp>
      <p:cxnSp>
        <p:nvCxnSpPr>
          <p:cNvPr id="9" name="Straight Arrow Connector 8"/>
          <p:cNvCxnSpPr/>
          <p:nvPr/>
        </p:nvCxnSpPr>
        <p:spPr>
          <a:xfrm>
            <a:off x="7696200" y="19050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873446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32061" y="437006"/>
            <a:ext cx="5410200" cy="6063198"/>
          </a:xfrm>
          <a:prstGeom prst="rect">
            <a:avLst/>
          </a:prstGeom>
          <a:noFill/>
        </p:spPr>
        <p:txBody>
          <a:bodyPr wrap="square" rtlCol="0">
            <a:spAutoFit/>
          </a:bodyPr>
          <a:lstStyle/>
          <a:p>
            <a:pPr>
              <a:buFont typeface="Arial" pitchFamily="34" charset="0"/>
              <a:buChar char="•"/>
            </a:pPr>
            <a:endParaRPr lang="en-US" dirty="0">
              <a:solidFill>
                <a:prstClr val="black"/>
              </a:solidFill>
            </a:endParaRPr>
          </a:p>
          <a:p>
            <a:r>
              <a:rPr lang="en-US" sz="2000" i="1" dirty="0">
                <a:solidFill>
                  <a:prstClr val="black"/>
                </a:solidFill>
              </a:rPr>
              <a:t>You will need:</a:t>
            </a:r>
          </a:p>
          <a:p>
            <a:pPr>
              <a:buFont typeface="Arial" pitchFamily="34" charset="0"/>
              <a:buChar char="•"/>
            </a:pPr>
            <a:endParaRPr lang="en-US" sz="2000" dirty="0">
              <a:solidFill>
                <a:prstClr val="black"/>
              </a:solidFill>
            </a:endParaRPr>
          </a:p>
          <a:p>
            <a:pPr>
              <a:buFont typeface="Arial" pitchFamily="34" charset="0"/>
              <a:buChar char="•"/>
            </a:pPr>
            <a:r>
              <a:rPr lang="en-US" sz="2400" dirty="0">
                <a:solidFill>
                  <a:prstClr val="black"/>
                </a:solidFill>
              </a:rPr>
              <a:t>a library card based on a residency in Montgomery County</a:t>
            </a:r>
          </a:p>
          <a:p>
            <a:endParaRPr lang="en-US" sz="2400" dirty="0">
              <a:solidFill>
                <a:prstClr val="black"/>
              </a:solidFill>
            </a:endParaRPr>
          </a:p>
          <a:p>
            <a:pPr>
              <a:buFont typeface="Arial" pitchFamily="34" charset="0"/>
              <a:buChar char="•"/>
            </a:pPr>
            <a:r>
              <a:rPr lang="en-US" sz="2400" dirty="0" smtClean="0">
                <a:solidFill>
                  <a:prstClr val="black"/>
                </a:solidFill>
              </a:rPr>
              <a:t>Wireless access </a:t>
            </a:r>
            <a:r>
              <a:rPr lang="en-US" sz="2400" dirty="0">
                <a:solidFill>
                  <a:prstClr val="black"/>
                </a:solidFill>
              </a:rPr>
              <a:t>to the </a:t>
            </a:r>
            <a:r>
              <a:rPr lang="en-US" sz="2400" dirty="0" smtClean="0">
                <a:solidFill>
                  <a:prstClr val="black"/>
                </a:solidFill>
              </a:rPr>
              <a:t>internet</a:t>
            </a:r>
          </a:p>
          <a:p>
            <a:pPr>
              <a:buFont typeface="Arial" pitchFamily="34" charset="0"/>
              <a:buChar char="•"/>
            </a:pPr>
            <a:endParaRPr lang="en-US" sz="2400" dirty="0" smtClean="0">
              <a:solidFill>
                <a:prstClr val="black"/>
              </a:solidFill>
            </a:endParaRPr>
          </a:p>
          <a:p>
            <a:pPr>
              <a:buFont typeface="Arial" pitchFamily="34" charset="0"/>
              <a:buChar char="•"/>
            </a:pPr>
            <a:r>
              <a:rPr lang="en-US" sz="2400" dirty="0" smtClean="0">
                <a:solidFill>
                  <a:prstClr val="black"/>
                </a:solidFill>
              </a:rPr>
              <a:t>A credit card (if this is your first time downloading an app on your Nook HD)</a:t>
            </a:r>
          </a:p>
          <a:p>
            <a:pPr>
              <a:buFont typeface="Arial" pitchFamily="34" charset="0"/>
              <a:buChar char="•"/>
            </a:pPr>
            <a:endParaRPr lang="en-US" sz="2400" dirty="0">
              <a:solidFill>
                <a:prstClr val="black"/>
              </a:solidFill>
            </a:endParaRPr>
          </a:p>
          <a:p>
            <a:pPr>
              <a:buFont typeface="Arial" pitchFamily="34" charset="0"/>
              <a:buChar char="•"/>
            </a:pPr>
            <a:r>
              <a:rPr lang="en-US" sz="2400" dirty="0" smtClean="0">
                <a:solidFill>
                  <a:prstClr val="black"/>
                </a:solidFill>
              </a:rPr>
              <a:t>A valid email address to sign up for an </a:t>
            </a:r>
            <a:r>
              <a:rPr lang="en-US" sz="2400" dirty="0" err="1" smtClean="0">
                <a:solidFill>
                  <a:prstClr val="black"/>
                </a:solidFill>
              </a:rPr>
              <a:t>OverDrive</a:t>
            </a:r>
            <a:r>
              <a:rPr lang="en-US" sz="2400" dirty="0" smtClean="0">
                <a:solidFill>
                  <a:prstClr val="black"/>
                </a:solidFill>
              </a:rPr>
              <a:t> account</a:t>
            </a:r>
            <a:endParaRPr lang="en-US" sz="2400" dirty="0">
              <a:solidFill>
                <a:prstClr val="black"/>
              </a:solidFill>
            </a:endParaRPr>
          </a:p>
          <a:p>
            <a:pPr>
              <a:buFont typeface="Arial" pitchFamily="34" charset="0"/>
              <a:buChar char="•"/>
            </a:pPr>
            <a:endParaRPr lang="en-US" sz="2400" dirty="0">
              <a:solidFill>
                <a:prstClr val="black"/>
              </a:solidFill>
            </a:endParaRPr>
          </a:p>
          <a:p>
            <a:pPr>
              <a:buFont typeface="Arial" pitchFamily="34" charset="0"/>
              <a:buChar char="•"/>
            </a:pPr>
            <a:r>
              <a:rPr lang="en-US" sz="2400" dirty="0" smtClean="0">
                <a:solidFill>
                  <a:prstClr val="black"/>
                </a:solidFill>
              </a:rPr>
              <a:t> Your Nook HD</a:t>
            </a:r>
          </a:p>
          <a:p>
            <a:pPr>
              <a:buFont typeface="Arial" pitchFamily="34" charset="0"/>
              <a:buChar char="•"/>
            </a:pPr>
            <a:endParaRPr lang="en-US" sz="2400" dirty="0">
              <a:solidFill>
                <a:prstClr val="black"/>
              </a:solidFill>
            </a:endParaRPr>
          </a:p>
          <a:p>
            <a:pPr>
              <a:buFont typeface="Arial" pitchFamily="34" charset="0"/>
              <a:buChar char="•"/>
            </a:pPr>
            <a:endParaRPr lang="en-US" dirty="0">
              <a:solidFill>
                <a:prstClr val="black"/>
              </a:solidFill>
            </a:endParaRPr>
          </a:p>
        </p:txBody>
      </p:sp>
      <p:sp>
        <p:nvSpPr>
          <p:cNvPr id="5" name="TextBox 4"/>
          <p:cNvSpPr txBox="1"/>
          <p:nvPr/>
        </p:nvSpPr>
        <p:spPr>
          <a:xfrm>
            <a:off x="1752600" y="140413"/>
            <a:ext cx="67056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a:solidFill>
                  <a:schemeClr val="bg1"/>
                </a:solidFill>
              </a:rPr>
              <a:t>What do I need to get started?</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a:t>
            </a:fld>
            <a:endParaRPr lang="en-US" dirty="0">
              <a:solidFill>
                <a:prstClr val="black">
                  <a:lumMod val="65000"/>
                  <a:lumOff val="3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49412"/>
            <a:ext cx="1066800" cy="1612509"/>
          </a:xfrm>
          <a:prstGeom prst="rect">
            <a:avLst/>
          </a:prstGeom>
          <a:effectLst/>
        </p:spPr>
      </p:pic>
    </p:spTree>
    <p:extLst>
      <p:ext uri="{BB962C8B-B14F-4D97-AF65-F5344CB8AC3E}">
        <p14:creationId xmlns:p14="http://schemas.microsoft.com/office/powerpoint/2010/main" val="182492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Z:\SOP\Electronic Resources Technician\Overdrive v3.2 powerpoint revisions\Overdrive on Nook HD\image0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830997"/>
          </a:xfrm>
          <a:prstGeom prst="rect">
            <a:avLst/>
          </a:prstGeom>
          <a:noFill/>
        </p:spPr>
        <p:txBody>
          <a:bodyPr wrap="square" rtlCol="0">
            <a:spAutoFit/>
          </a:bodyPr>
          <a:lstStyle/>
          <a:p>
            <a:pPr lvl="0"/>
            <a:r>
              <a:rPr lang="en-US" sz="2400" dirty="0" smtClean="0"/>
              <a:t>Tap the Advanced Search link.</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40</a:t>
            </a:fld>
            <a:endParaRPr lang="en-US" dirty="0">
              <a:solidFill>
                <a:prstClr val="black">
                  <a:lumMod val="65000"/>
                  <a:lumOff val="35000"/>
                </a:prstClr>
              </a:solidFill>
            </a:endParaRPr>
          </a:p>
        </p:txBody>
      </p:sp>
      <p:cxnSp>
        <p:nvCxnSpPr>
          <p:cNvPr id="9" name="Straight Arrow Connector 8"/>
          <p:cNvCxnSpPr/>
          <p:nvPr/>
        </p:nvCxnSpPr>
        <p:spPr>
          <a:xfrm>
            <a:off x="4419600" y="24384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355556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981200"/>
            <a:ext cx="3657600" cy="830997"/>
          </a:xfrm>
          <a:prstGeom prst="rect">
            <a:avLst/>
          </a:prstGeom>
          <a:noFill/>
        </p:spPr>
        <p:txBody>
          <a:bodyPr wrap="square" rtlCol="0">
            <a:spAutoFit/>
          </a:bodyPr>
          <a:lstStyle/>
          <a:p>
            <a:pPr lvl="0"/>
            <a:r>
              <a:rPr lang="en-US" sz="2400" dirty="0" smtClean="0"/>
              <a:t>Enter Stephen King into the Author/Creator </a:t>
            </a:r>
            <a:r>
              <a:rPr lang="en-US" sz="2400" dirty="0" smtClean="0"/>
              <a:t>field.</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41</a:t>
            </a:fld>
            <a:endParaRPr lang="en-US" dirty="0">
              <a:solidFill>
                <a:prstClr val="black">
                  <a:lumMod val="65000"/>
                  <a:lumOff val="35000"/>
                </a:prstClr>
              </a:solidFill>
            </a:endParaRPr>
          </a:p>
        </p:txBody>
      </p:sp>
      <p:sp>
        <p:nvSpPr>
          <p:cNvPr id="7" name="TextBox 6"/>
          <p:cNvSpPr txBox="1"/>
          <p:nvPr/>
        </p:nvSpPr>
        <p:spPr>
          <a:xfrm>
            <a:off x="553330" y="3810000"/>
            <a:ext cx="3657600" cy="1569660"/>
          </a:xfrm>
          <a:prstGeom prst="rect">
            <a:avLst/>
          </a:prstGeom>
          <a:noFill/>
        </p:spPr>
        <p:txBody>
          <a:bodyPr wrap="square" rtlCol="0">
            <a:spAutoFit/>
          </a:bodyPr>
          <a:lstStyle/>
          <a:p>
            <a:pPr lvl="0"/>
            <a:r>
              <a:rPr lang="en-US" sz="2400" dirty="0" smtClean="0"/>
              <a:t>Next we are going to make sure we are searching for the EPUB eBook format. Tap All </a:t>
            </a:r>
            <a:r>
              <a:rPr lang="en-US" sz="2400" dirty="0" smtClean="0"/>
              <a:t>Formats.</a:t>
            </a:r>
            <a:endParaRPr lang="en-US" sz="2400" dirty="0"/>
          </a:p>
        </p:txBody>
      </p:sp>
      <p:cxnSp>
        <p:nvCxnSpPr>
          <p:cNvPr id="9" name="Straight Arrow Connector 8"/>
          <p:cNvCxnSpPr/>
          <p:nvPr/>
        </p:nvCxnSpPr>
        <p:spPr>
          <a:xfrm>
            <a:off x="4204504" y="2708476"/>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26756" y="42672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pic>
        <p:nvPicPr>
          <p:cNvPr id="28674" name="Picture 2" descr="Z:\SOP\Electronic Resources Technician\Overdrive v3.2 powerpoint revisions\Overdrive on Nook HD\image0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304" y="143361"/>
            <a:ext cx="40767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66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SOP\Electronic Resources Technician\Overdrive v3.2 powerpoint revisions\Overdrive on Nook HD\image0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5018" y="2812197"/>
            <a:ext cx="3657600" cy="830997"/>
          </a:xfrm>
          <a:prstGeom prst="rect">
            <a:avLst/>
          </a:prstGeom>
          <a:noFill/>
        </p:spPr>
        <p:txBody>
          <a:bodyPr wrap="square" rtlCol="0">
            <a:spAutoFit/>
          </a:bodyPr>
          <a:lstStyle/>
          <a:p>
            <a:pPr lvl="0"/>
            <a:r>
              <a:rPr lang="en-US" sz="2400" dirty="0" smtClean="0"/>
              <a:t>Tap on the EPUB eBook </a:t>
            </a:r>
            <a:r>
              <a:rPr lang="en-US" sz="2400" dirty="0" smtClean="0"/>
              <a:t>format.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42</a:t>
            </a:fld>
            <a:endParaRPr lang="en-US" dirty="0">
              <a:solidFill>
                <a:prstClr val="black">
                  <a:lumMod val="65000"/>
                  <a:lumOff val="35000"/>
                </a:prstClr>
              </a:solidFill>
            </a:endParaRPr>
          </a:p>
        </p:txBody>
      </p:sp>
      <p:cxnSp>
        <p:nvCxnSpPr>
          <p:cNvPr id="10" name="Straight Arrow Connector 9"/>
          <p:cNvCxnSpPr/>
          <p:nvPr/>
        </p:nvCxnSpPr>
        <p:spPr>
          <a:xfrm>
            <a:off x="3886200" y="3769132"/>
            <a:ext cx="117758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522947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Z:\SOP\Electronic Resources Technician\Overdrive v3.2 powerpoint revisions\Overdrive on Nook HD\image0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41"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1" y="2286000"/>
            <a:ext cx="3657600" cy="2677656"/>
          </a:xfrm>
          <a:prstGeom prst="rect">
            <a:avLst/>
          </a:prstGeom>
          <a:noFill/>
        </p:spPr>
        <p:txBody>
          <a:bodyPr wrap="square" rtlCol="0">
            <a:spAutoFit/>
          </a:bodyPr>
          <a:lstStyle/>
          <a:p>
            <a:pPr lvl="0"/>
            <a:r>
              <a:rPr lang="en-US" sz="2400" dirty="0" smtClean="0"/>
              <a:t>Finally, put a checkmark in the box that says “Show only titles with copies available.” That way we know that the book we find can be checked out right away.  Then tap “Search.”</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43</a:t>
            </a:fld>
            <a:endParaRPr lang="en-US" dirty="0">
              <a:solidFill>
                <a:prstClr val="black">
                  <a:lumMod val="65000"/>
                  <a:lumOff val="35000"/>
                </a:prstClr>
              </a:solidFill>
            </a:endParaRPr>
          </a:p>
        </p:txBody>
      </p:sp>
      <p:cxnSp>
        <p:nvCxnSpPr>
          <p:cNvPr id="10" name="Straight Arrow Connector 9"/>
          <p:cNvCxnSpPr/>
          <p:nvPr/>
        </p:nvCxnSpPr>
        <p:spPr>
          <a:xfrm>
            <a:off x="4283597" y="4806387"/>
            <a:ext cx="64418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302788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SOP\Electronic Resources Technician\Overdrive v3.2 powerpoint revisions\Overdrive on Nook HD\image0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2677656"/>
          </a:xfrm>
          <a:prstGeom prst="rect">
            <a:avLst/>
          </a:prstGeom>
          <a:noFill/>
        </p:spPr>
        <p:txBody>
          <a:bodyPr wrap="square" rtlCol="0">
            <a:spAutoFit/>
          </a:bodyPr>
          <a:lstStyle/>
          <a:p>
            <a:r>
              <a:rPr lang="en-US" sz="2400" dirty="0"/>
              <a:t>The Search results can be viewed in two different ways.</a:t>
            </a:r>
          </a:p>
          <a:p>
            <a:endParaRPr lang="en-US" sz="2400" dirty="0"/>
          </a:p>
          <a:p>
            <a:pPr lvl="0"/>
            <a:r>
              <a:rPr lang="en-US" sz="2400" dirty="0"/>
              <a:t>The </a:t>
            </a:r>
            <a:r>
              <a:rPr lang="en-US" sz="2400" b="1" dirty="0"/>
              <a:t>Cover</a:t>
            </a:r>
            <a:r>
              <a:rPr lang="en-US" sz="2400" dirty="0"/>
              <a:t> view shows only the Covers of books along with their title and author. </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44</a:t>
            </a:fld>
            <a:endParaRPr lang="en-US" dirty="0">
              <a:solidFill>
                <a:prstClr val="black">
                  <a:lumMod val="65000"/>
                  <a:lumOff val="35000"/>
                </a:prstClr>
              </a:solidFill>
            </a:endParaRPr>
          </a:p>
        </p:txBody>
      </p:sp>
      <p:sp>
        <p:nvSpPr>
          <p:cNvPr id="7" name="Oval 6"/>
          <p:cNvSpPr/>
          <p:nvPr/>
        </p:nvSpPr>
        <p:spPr>
          <a:xfrm>
            <a:off x="4923099" y="3392347"/>
            <a:ext cx="3810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747408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P\Electronic Resources Technician\Overdrive v3.2 powerpoint revisions\Overdrive on Nook HD\image0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7766" y="1503201"/>
            <a:ext cx="3969433" cy="3785652"/>
          </a:xfrm>
          <a:prstGeom prst="rect">
            <a:avLst/>
          </a:prstGeom>
          <a:noFill/>
        </p:spPr>
        <p:txBody>
          <a:bodyPr wrap="square" rtlCol="0">
            <a:spAutoFit/>
          </a:bodyPr>
          <a:lstStyle/>
          <a:p>
            <a:pPr lvl="0"/>
            <a:r>
              <a:rPr lang="en-US" sz="2400" dirty="0"/>
              <a:t>The </a:t>
            </a:r>
            <a:r>
              <a:rPr lang="en-US" sz="2400" b="1" dirty="0"/>
              <a:t>List</a:t>
            </a:r>
            <a:r>
              <a:rPr lang="en-US" sz="2400" dirty="0"/>
              <a:t> view gives you slightly different information and includes a </a:t>
            </a:r>
            <a:r>
              <a:rPr lang="en-US" sz="2400" b="1" dirty="0"/>
              <a:t>Borrow</a:t>
            </a:r>
            <a:r>
              <a:rPr lang="en-US" sz="2400" dirty="0"/>
              <a:t> button.</a:t>
            </a:r>
          </a:p>
          <a:p>
            <a:pPr lvl="0"/>
            <a:endParaRPr lang="en-US" sz="2400" dirty="0"/>
          </a:p>
          <a:p>
            <a:pPr lvl="0"/>
            <a:r>
              <a:rPr lang="en-US" sz="2400" dirty="0"/>
              <a:t>However, if you use the Borrow button, </a:t>
            </a:r>
            <a:r>
              <a:rPr lang="en-US" sz="2400" u="sng" dirty="0"/>
              <a:t>you won’t be able to choose a lending period</a:t>
            </a:r>
            <a:r>
              <a:rPr lang="en-US" sz="2400" dirty="0"/>
              <a:t>. In order to choose a lending period you need to tap on the book cover.</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45</a:t>
            </a:fld>
            <a:endParaRPr lang="en-US" dirty="0">
              <a:solidFill>
                <a:prstClr val="black">
                  <a:lumMod val="65000"/>
                  <a:lumOff val="35000"/>
                </a:prstClr>
              </a:solidFill>
            </a:endParaRPr>
          </a:p>
        </p:txBody>
      </p:sp>
      <p:sp>
        <p:nvSpPr>
          <p:cNvPr id="7" name="Oval 6"/>
          <p:cNvSpPr/>
          <p:nvPr/>
        </p:nvSpPr>
        <p:spPr>
          <a:xfrm>
            <a:off x="5310851" y="1908299"/>
            <a:ext cx="381000" cy="3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477249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SOP\Electronic Resources Technician\Overdrive v3.2 powerpoint revisions\Overdrive on Nook HD\image0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2677656"/>
          </a:xfrm>
          <a:prstGeom prst="rect">
            <a:avLst/>
          </a:prstGeom>
          <a:noFill/>
        </p:spPr>
        <p:txBody>
          <a:bodyPr wrap="square" rtlCol="0">
            <a:spAutoFit/>
          </a:bodyPr>
          <a:lstStyle/>
          <a:p>
            <a:r>
              <a:rPr lang="en-US" sz="2400" dirty="0" smtClean="0"/>
              <a:t>Back in the </a:t>
            </a:r>
            <a:r>
              <a:rPr lang="en-US" sz="2400" b="1" dirty="0" smtClean="0"/>
              <a:t>Cover</a:t>
            </a:r>
            <a:r>
              <a:rPr lang="en-US" sz="2400" dirty="0" smtClean="0"/>
              <a:t> view, we are scrolling through the results list and we decide to borrow </a:t>
            </a:r>
            <a:r>
              <a:rPr lang="en-US" sz="2400" b="1" i="1" dirty="0" smtClean="0"/>
              <a:t>Blockade Billy.</a:t>
            </a:r>
            <a:endParaRPr lang="en-US" sz="2400" b="1" dirty="0" smtClean="0"/>
          </a:p>
          <a:p>
            <a:endParaRPr lang="en-US" sz="2400" dirty="0" smtClean="0"/>
          </a:p>
          <a:p>
            <a:r>
              <a:rPr lang="en-US" sz="2400" dirty="0" smtClean="0"/>
              <a:t>Tap on the </a:t>
            </a:r>
            <a:r>
              <a:rPr lang="en-US" sz="2400" b="1" dirty="0" smtClean="0"/>
              <a:t>cover of the </a:t>
            </a:r>
            <a:r>
              <a:rPr lang="en-US" sz="2400" b="1" dirty="0" smtClean="0"/>
              <a:t>book.</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46</a:t>
            </a:fld>
            <a:endParaRPr lang="en-US" dirty="0">
              <a:solidFill>
                <a:prstClr val="black">
                  <a:lumMod val="65000"/>
                  <a:lumOff val="35000"/>
                </a:prstClr>
              </a:solidFill>
            </a:endParaRPr>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0987792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SOP\Electronic Resources Technician\Overdrive v3.2 powerpoint revisions\Overdrive on Nook HD\image0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446" y="130034"/>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981200"/>
            <a:ext cx="3657600" cy="3046988"/>
          </a:xfrm>
          <a:prstGeom prst="rect">
            <a:avLst/>
          </a:prstGeom>
          <a:noFill/>
        </p:spPr>
        <p:txBody>
          <a:bodyPr wrap="square" rtlCol="0">
            <a:spAutoFit/>
          </a:bodyPr>
          <a:lstStyle/>
          <a:p>
            <a:r>
              <a:rPr lang="en-US" sz="2400" dirty="0"/>
              <a:t>After you tap the cover, there are some quick options you can perform on the book.  We want to see the page with all of the information pertaining to the book, so tap on the “more”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47</a:t>
            </a:fld>
            <a:endParaRPr lang="en-US" dirty="0">
              <a:solidFill>
                <a:prstClr val="black">
                  <a:lumMod val="65000"/>
                  <a:lumOff val="35000"/>
                </a:prstClr>
              </a:solidFill>
            </a:endParaRPr>
          </a:p>
        </p:txBody>
      </p:sp>
      <p:sp>
        <p:nvSpPr>
          <p:cNvPr id="7" name="Oval 6"/>
          <p:cNvSpPr/>
          <p:nvPr/>
        </p:nvSpPr>
        <p:spPr>
          <a:xfrm>
            <a:off x="8279757" y="3959507"/>
            <a:ext cx="3810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53274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Z:\SOP\Electronic Resources Technician\Overdrive v3.2 powerpoint revisions\Overdrive on Nook HD\image0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1" y="1066800"/>
            <a:ext cx="4433668" cy="4893647"/>
          </a:xfrm>
          <a:prstGeom prst="rect">
            <a:avLst/>
          </a:prstGeom>
          <a:noFill/>
        </p:spPr>
        <p:txBody>
          <a:bodyPr wrap="square" rtlCol="0">
            <a:spAutoFit/>
          </a:bodyPr>
          <a:lstStyle/>
          <a:p>
            <a:r>
              <a:rPr lang="en-US" sz="2400" dirty="0"/>
              <a:t>Note the </a:t>
            </a:r>
            <a:r>
              <a:rPr lang="en-US" sz="2400" b="1" dirty="0"/>
              <a:t>Borrow</a:t>
            </a:r>
            <a:r>
              <a:rPr lang="en-US" sz="2400" dirty="0"/>
              <a:t> button and the message underneath that says the title can be borrowed for </a:t>
            </a:r>
            <a:r>
              <a:rPr lang="en-US" sz="2400" dirty="0" smtClean="0"/>
              <a:t>14 </a:t>
            </a:r>
            <a:r>
              <a:rPr lang="en-US" sz="2400" dirty="0"/>
              <a:t>days.</a:t>
            </a:r>
          </a:p>
          <a:p>
            <a:endParaRPr lang="en-US" sz="2400" dirty="0"/>
          </a:p>
          <a:p>
            <a:r>
              <a:rPr lang="en-US" sz="2400" dirty="0"/>
              <a:t>This loan period draws from a setting in your account that applies to all digital loans. </a:t>
            </a:r>
          </a:p>
          <a:p>
            <a:endParaRPr lang="en-US" sz="2400" dirty="0"/>
          </a:p>
          <a:p>
            <a:r>
              <a:rPr lang="en-US" sz="2400" dirty="0"/>
              <a:t>The following screens show how to change this setting if you want the book for less or more time. We’ll start by tapping </a:t>
            </a:r>
            <a:r>
              <a:rPr lang="en-US" sz="2400" dirty="0" smtClean="0"/>
              <a:t>on </a:t>
            </a:r>
            <a:r>
              <a:rPr lang="en-US" sz="2400" dirty="0"/>
              <a:t>“Change your lending period</a:t>
            </a:r>
            <a:r>
              <a:rPr lang="en-US" sz="2400" dirty="0" smtClean="0"/>
              <a:t>”.</a:t>
            </a:r>
            <a:endParaRPr lang="en-US" sz="2400" b="1"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48</a:t>
            </a:fld>
            <a:endParaRPr lang="en-US" dirty="0">
              <a:solidFill>
                <a:prstClr val="black">
                  <a:lumMod val="65000"/>
                  <a:lumOff val="35000"/>
                </a:prstClr>
              </a:solidFill>
            </a:endParaRPr>
          </a:p>
        </p:txBody>
      </p:sp>
      <p:cxnSp>
        <p:nvCxnSpPr>
          <p:cNvPr id="10" name="Straight Arrow Connector 9"/>
          <p:cNvCxnSpPr/>
          <p:nvPr/>
        </p:nvCxnSpPr>
        <p:spPr>
          <a:xfrm flipH="1">
            <a:off x="8305800" y="312420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1679585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SOP\Electronic Resources Technician\Overdrive v3.2 powerpoint revisions\Overdrive on Nook HD\image0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091" y="155900"/>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7224" y="1295400"/>
            <a:ext cx="4433668" cy="4524315"/>
          </a:xfrm>
          <a:prstGeom prst="rect">
            <a:avLst/>
          </a:prstGeom>
          <a:noFill/>
        </p:spPr>
        <p:txBody>
          <a:bodyPr wrap="square" rtlCol="0">
            <a:spAutoFit/>
          </a:bodyPr>
          <a:lstStyle/>
          <a:p>
            <a:pPr lvl="0"/>
            <a:r>
              <a:rPr lang="en-US" sz="2400" dirty="0"/>
              <a:t>This screen is the account settings.  Tap on the desired lending period for your eBooks. We’re going to change ours to 21 days.</a:t>
            </a:r>
          </a:p>
          <a:p>
            <a:pPr lvl="0"/>
            <a:endParaRPr lang="en-US" sz="2400" dirty="0"/>
          </a:p>
          <a:p>
            <a:pPr lvl="0"/>
            <a:r>
              <a:rPr lang="en-US" sz="2400" dirty="0"/>
              <a:t>Now tap the back button ONCE.  Make sure to wait until the page loads.  Tapping the back button twice exits the app, and you may have to start over again to get your book.</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49</a:t>
            </a:fld>
            <a:endParaRPr lang="en-US" dirty="0">
              <a:solidFill>
                <a:prstClr val="black">
                  <a:lumMod val="65000"/>
                  <a:lumOff val="35000"/>
                </a:prstClr>
              </a:solidFill>
            </a:endParaRPr>
          </a:p>
        </p:txBody>
      </p:sp>
      <p:cxnSp>
        <p:nvCxnSpPr>
          <p:cNvPr id="10" name="Straight Arrow Connector 9"/>
          <p:cNvCxnSpPr/>
          <p:nvPr/>
        </p:nvCxnSpPr>
        <p:spPr>
          <a:xfrm>
            <a:off x="6172200" y="4091715"/>
            <a:ext cx="0" cy="3931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
        <p:nvSpPr>
          <p:cNvPr id="11" name="Oval 10"/>
          <p:cNvSpPr/>
          <p:nvPr/>
        </p:nvSpPr>
        <p:spPr>
          <a:xfrm>
            <a:off x="8106137" y="325057"/>
            <a:ext cx="3810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594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25434"/>
            <a:ext cx="8915400" cy="523220"/>
          </a:xfrm>
          <a:prstGeom prst="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solidFill>
                  <a:schemeClr val="bg1"/>
                </a:solidFill>
              </a:rPr>
              <a:t>Policies </a:t>
            </a:r>
            <a:r>
              <a:rPr lang="en-US" sz="2800" dirty="0">
                <a:solidFill>
                  <a:schemeClr val="bg1"/>
                </a:solidFill>
              </a:rPr>
              <a:t>and tips to bear in </a:t>
            </a:r>
            <a:r>
              <a:rPr lang="en-US" sz="2800" dirty="0" smtClean="0">
                <a:solidFill>
                  <a:schemeClr val="bg1"/>
                </a:solidFill>
              </a:rPr>
              <a:t>mind when borrowing eBooks…</a:t>
            </a:r>
            <a:endParaRPr lang="en-US" sz="2800" dirty="0">
              <a:solidFill>
                <a:schemeClr val="bg1"/>
              </a:solidFill>
            </a:endParaRPr>
          </a:p>
        </p:txBody>
      </p:sp>
      <p:sp>
        <p:nvSpPr>
          <p:cNvPr id="7" name="TextBox 6"/>
          <p:cNvSpPr txBox="1"/>
          <p:nvPr/>
        </p:nvSpPr>
        <p:spPr>
          <a:xfrm>
            <a:off x="1600200" y="3352800"/>
            <a:ext cx="7162800" cy="369332"/>
          </a:xfrm>
          <a:prstGeom prst="rect">
            <a:avLst/>
          </a:prstGeom>
          <a:noFill/>
        </p:spPr>
        <p:txBody>
          <a:bodyPr wrap="square" rtlCol="0">
            <a:spAutoFit/>
          </a:bodyPr>
          <a:lstStyle/>
          <a:p>
            <a:endParaRPr lang="en-US" dirty="0">
              <a:solidFill>
                <a:prstClr val="white"/>
              </a:solidFill>
            </a:endParaRPr>
          </a:p>
        </p:txBody>
      </p:sp>
      <p:sp>
        <p:nvSpPr>
          <p:cNvPr id="10" name="TextBox 9"/>
          <p:cNvSpPr txBox="1"/>
          <p:nvPr/>
        </p:nvSpPr>
        <p:spPr>
          <a:xfrm>
            <a:off x="457200" y="1447800"/>
            <a:ext cx="8153400" cy="4524315"/>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342900" indent="-342900">
              <a:buFont typeface="Arial" panose="020B0604020202020204" pitchFamily="34" charset="0"/>
              <a:buChar char="•"/>
            </a:pPr>
            <a:r>
              <a:rPr lang="en-US" sz="2200" dirty="0">
                <a:solidFill>
                  <a:schemeClr val="bg1"/>
                </a:solidFill>
              </a:rPr>
              <a:t>Valid Montgomery County library card</a:t>
            </a:r>
          </a:p>
          <a:p>
            <a:pPr marL="342900" indent="-342900">
              <a:buFont typeface="Arial" panose="020B0604020202020204" pitchFamily="34" charset="0"/>
              <a:buChar char="•"/>
            </a:pPr>
            <a:r>
              <a:rPr lang="en-US" sz="2200" dirty="0">
                <a:solidFill>
                  <a:schemeClr val="bg1"/>
                </a:solidFill>
              </a:rPr>
              <a:t>Borrowing period- </a:t>
            </a:r>
            <a:r>
              <a:rPr lang="en-US" sz="2200" dirty="0" smtClean="0">
                <a:solidFill>
                  <a:schemeClr val="bg1"/>
                </a:solidFill>
              </a:rPr>
              <a:t>7, 14 or 21 days</a:t>
            </a:r>
          </a:p>
          <a:p>
            <a:pPr marL="342900" indent="-342900">
              <a:buFont typeface="Arial" panose="020B0604020202020204" pitchFamily="34" charset="0"/>
              <a:buChar char="•"/>
            </a:pPr>
            <a:r>
              <a:rPr lang="en-US" sz="2200" dirty="0" smtClean="0">
                <a:solidFill>
                  <a:schemeClr val="bg1"/>
                </a:solidFill>
              </a:rPr>
              <a:t>Borrowing </a:t>
            </a:r>
            <a:r>
              <a:rPr lang="en-US" sz="2200" dirty="0">
                <a:solidFill>
                  <a:schemeClr val="bg1"/>
                </a:solidFill>
              </a:rPr>
              <a:t>limits-10 items at one time (audio and eBooks combined)</a:t>
            </a:r>
          </a:p>
          <a:p>
            <a:pPr marL="342900" indent="-342900">
              <a:buFont typeface="Arial" panose="020B0604020202020204" pitchFamily="34" charset="0"/>
              <a:buChar char="•"/>
            </a:pPr>
            <a:r>
              <a:rPr lang="en-US" sz="2200" dirty="0">
                <a:solidFill>
                  <a:schemeClr val="bg1"/>
                </a:solidFill>
              </a:rPr>
              <a:t>Renewable </a:t>
            </a:r>
            <a:r>
              <a:rPr lang="en-US" sz="2200" dirty="0" smtClean="0">
                <a:solidFill>
                  <a:schemeClr val="bg1"/>
                </a:solidFill>
              </a:rPr>
              <a:t>–There is a re</a:t>
            </a:r>
            <a:r>
              <a:rPr lang="en-US" sz="2200" dirty="0" smtClean="0"/>
              <a:t>new </a:t>
            </a:r>
            <a:r>
              <a:rPr lang="en-US" sz="2200" dirty="0"/>
              <a:t>feature which allows you to place advance holds on titles that you currently have checked out. </a:t>
            </a:r>
            <a:r>
              <a:rPr lang="en-US" sz="2200" dirty="0" smtClean="0"/>
              <a:t>This feature is available three days prior to expiration of your title. You need to do this proactively. You will not be prompted.</a:t>
            </a:r>
          </a:p>
          <a:p>
            <a:pPr marL="342900" indent="-342900">
              <a:buFont typeface="Arial" panose="020B0604020202020204" pitchFamily="34" charset="0"/>
              <a:buChar char="•"/>
            </a:pPr>
            <a:r>
              <a:rPr lang="en-US" sz="2400" dirty="0" smtClean="0">
                <a:solidFill>
                  <a:schemeClr val="bg1"/>
                </a:solidFill>
              </a:rPr>
              <a:t>Re</a:t>
            </a:r>
            <a:r>
              <a:rPr lang="en-US" sz="2200" dirty="0" smtClean="0">
                <a:solidFill>
                  <a:schemeClr val="bg1"/>
                </a:solidFill>
              </a:rPr>
              <a:t>serving </a:t>
            </a:r>
            <a:r>
              <a:rPr lang="en-US" sz="2200" dirty="0">
                <a:solidFill>
                  <a:schemeClr val="bg1"/>
                </a:solidFill>
              </a:rPr>
              <a:t>– limited to </a:t>
            </a:r>
            <a:r>
              <a:rPr lang="en-US" sz="2200" dirty="0" smtClean="0">
                <a:solidFill>
                  <a:schemeClr val="bg1"/>
                </a:solidFill>
              </a:rPr>
              <a:t>10 </a:t>
            </a:r>
            <a:r>
              <a:rPr lang="en-US" sz="2200" dirty="0">
                <a:solidFill>
                  <a:schemeClr val="bg1"/>
                </a:solidFill>
              </a:rPr>
              <a:t>items at one time (audio and eBooks combined)</a:t>
            </a:r>
          </a:p>
          <a:p>
            <a:pPr marL="800100" lvl="1" indent="-342900">
              <a:buFont typeface="Arial" panose="020B0604020202020204" pitchFamily="34" charset="0"/>
              <a:buChar char="•"/>
            </a:pPr>
            <a:r>
              <a:rPr lang="en-US" sz="2200" dirty="0">
                <a:solidFill>
                  <a:schemeClr val="bg1"/>
                </a:solidFill>
              </a:rPr>
              <a:t>Pick up a reserve book within 72 hours of email notification</a:t>
            </a:r>
          </a:p>
          <a:p>
            <a:pPr marL="342900" indent="-342900">
              <a:buFont typeface="Arial" panose="020B0604020202020204" pitchFamily="34" charset="0"/>
              <a:buChar char="•"/>
            </a:pPr>
            <a:r>
              <a:rPr lang="en-US" sz="2200" dirty="0">
                <a:solidFill>
                  <a:schemeClr val="bg1"/>
                </a:solidFill>
              </a:rPr>
              <a:t>Late Fees – None!</a:t>
            </a:r>
          </a:p>
          <a:p>
            <a:pPr marL="342900" indent="-342900">
              <a:buFont typeface="Arial" panose="020B0604020202020204" pitchFamily="34" charset="0"/>
              <a:buChar char="•"/>
            </a:pPr>
            <a:r>
              <a:rPr lang="en-US" sz="2200" dirty="0">
                <a:solidFill>
                  <a:schemeClr val="bg1"/>
                </a:solidFill>
              </a:rPr>
              <a:t>“Shopping” cart – lasts only 30 minutes!</a:t>
            </a:r>
            <a:endParaRPr lang="en-US" sz="2000" dirty="0">
              <a:solidFill>
                <a:schemeClr val="bg1"/>
              </a:solidFill>
            </a:endParaRP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white">
                    <a:shade val="50000"/>
                  </a:prstClr>
                </a:solidFill>
              </a:rPr>
              <a:pPr/>
              <a:t>5</a:t>
            </a:fld>
            <a:endParaRPr lang="en-US" dirty="0">
              <a:solidFill>
                <a:prstClr val="white">
                  <a:shade val="50000"/>
                </a:prstClr>
              </a:solidFill>
            </a:endParaRPr>
          </a:p>
        </p:txBody>
      </p:sp>
    </p:spTree>
    <p:extLst>
      <p:ext uri="{BB962C8B-B14F-4D97-AF65-F5344CB8AC3E}">
        <p14:creationId xmlns:p14="http://schemas.microsoft.com/office/powerpoint/2010/main" val="2616851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SOP\Electronic Resources Technician\Overdrive v3.2 powerpoint revisions\Overdrive on Nook HD\image0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567" y="1752600"/>
            <a:ext cx="4433668" cy="3600986"/>
          </a:xfrm>
          <a:prstGeom prst="rect">
            <a:avLst/>
          </a:prstGeom>
          <a:noFill/>
        </p:spPr>
        <p:txBody>
          <a:bodyPr wrap="square" rtlCol="0">
            <a:spAutoFit/>
          </a:bodyPr>
          <a:lstStyle/>
          <a:p>
            <a:pPr lvl="0"/>
            <a:r>
              <a:rPr lang="en-US" sz="2400" dirty="0"/>
              <a:t>Back at the book, notice how the loan period has changed.</a:t>
            </a:r>
          </a:p>
          <a:p>
            <a:pPr lvl="0"/>
            <a:endParaRPr lang="en-US" sz="1200" dirty="0"/>
          </a:p>
          <a:p>
            <a:r>
              <a:rPr lang="en-US" sz="2400" dirty="0"/>
              <a:t>Be aware that the lending period will now be </a:t>
            </a:r>
            <a:r>
              <a:rPr lang="en-US" sz="2400" dirty="0" smtClean="0"/>
              <a:t>21 </a:t>
            </a:r>
            <a:r>
              <a:rPr lang="en-US" sz="2400" dirty="0"/>
              <a:t>days </a:t>
            </a:r>
            <a:r>
              <a:rPr lang="en-US" sz="2400" dirty="0" smtClean="0"/>
              <a:t>for </a:t>
            </a:r>
            <a:r>
              <a:rPr lang="en-US" sz="2400" dirty="0"/>
              <a:t>every future book we borrow until we change the lending period again in our account settings.</a:t>
            </a:r>
          </a:p>
          <a:p>
            <a:endParaRPr lang="en-US" sz="2400" dirty="0"/>
          </a:p>
          <a:p>
            <a:r>
              <a:rPr lang="en-US" sz="2400" dirty="0"/>
              <a:t>Now tap the </a:t>
            </a:r>
            <a:r>
              <a:rPr lang="en-US" sz="2400" b="1" dirty="0"/>
              <a:t>Borrow</a:t>
            </a:r>
            <a:r>
              <a:rPr lang="en-US" sz="2400" dirty="0"/>
              <a:t>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50</a:t>
            </a:fld>
            <a:endParaRPr lang="en-US" dirty="0">
              <a:solidFill>
                <a:prstClr val="black">
                  <a:lumMod val="65000"/>
                  <a:lumOff val="35000"/>
                </a:prstClr>
              </a:solidFill>
            </a:endParaRPr>
          </a:p>
        </p:txBody>
      </p:sp>
      <p:cxnSp>
        <p:nvCxnSpPr>
          <p:cNvPr id="12" name="Straight Arrow Connector 11"/>
          <p:cNvCxnSpPr/>
          <p:nvPr/>
        </p:nvCxnSpPr>
        <p:spPr>
          <a:xfrm flipH="1">
            <a:off x="8382000" y="31242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393701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Z:\SOP\Electronic Resources Technician\Overdrive v3.2 powerpoint revisions\Overdrive on Nook HD\image0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284" y="771646"/>
            <a:ext cx="4433668" cy="5632311"/>
          </a:xfrm>
          <a:prstGeom prst="rect">
            <a:avLst/>
          </a:prstGeom>
          <a:noFill/>
        </p:spPr>
        <p:txBody>
          <a:bodyPr wrap="square" rtlCol="0">
            <a:spAutoFit/>
          </a:bodyPr>
          <a:lstStyle/>
          <a:p>
            <a:pPr lvl="0"/>
            <a:r>
              <a:rPr lang="en-US" sz="2400" dirty="0"/>
              <a:t>Once the book has been borrowed you will be brought to your OverDrive bookshelf where you will find the </a:t>
            </a:r>
            <a:r>
              <a:rPr lang="en-US" sz="2400" b="1" dirty="0"/>
              <a:t>Download</a:t>
            </a:r>
            <a:r>
              <a:rPr lang="en-US" sz="2400" dirty="0"/>
              <a:t> button. </a:t>
            </a:r>
          </a:p>
          <a:p>
            <a:pPr lvl="0"/>
            <a:endParaRPr lang="en-US" sz="2400" dirty="0"/>
          </a:p>
          <a:p>
            <a:pPr lvl="0"/>
            <a:r>
              <a:rPr lang="en-US" sz="2400" dirty="0"/>
              <a:t>Take note that in case you don’t want to keep this book after all, you have an opportunity to return the book directly from this page before you download it (see Return Title button). Once you download the book, you will only be able to return the book from within the app.</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51</a:t>
            </a:fld>
            <a:endParaRPr lang="en-US" dirty="0">
              <a:solidFill>
                <a:prstClr val="black">
                  <a:lumMod val="65000"/>
                  <a:lumOff val="35000"/>
                </a:prstClr>
              </a:solidFill>
            </a:endParaRPr>
          </a:p>
        </p:txBody>
      </p:sp>
      <p:cxnSp>
        <p:nvCxnSpPr>
          <p:cNvPr id="12" name="Straight Arrow Connector 11"/>
          <p:cNvCxnSpPr/>
          <p:nvPr/>
        </p:nvCxnSpPr>
        <p:spPr>
          <a:xfrm flipH="1">
            <a:off x="8335942" y="4419600"/>
            <a:ext cx="63660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10" name="Straight Arrow Connector 9"/>
          <p:cNvCxnSpPr/>
          <p:nvPr/>
        </p:nvCxnSpPr>
        <p:spPr>
          <a:xfrm flipH="1">
            <a:off x="8779879" y="2362200"/>
            <a:ext cx="3183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619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SOP\Electronic Resources Technician\Overdrive v3.2 powerpoint revisions\Overdrive on Nook HD\image0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075"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886" y="2760229"/>
            <a:ext cx="4433668" cy="1200329"/>
          </a:xfrm>
          <a:prstGeom prst="rect">
            <a:avLst/>
          </a:prstGeom>
          <a:noFill/>
        </p:spPr>
        <p:txBody>
          <a:bodyPr wrap="square" rtlCol="0">
            <a:spAutoFit/>
          </a:bodyPr>
          <a:lstStyle/>
          <a:p>
            <a:pPr lvl="0"/>
            <a:r>
              <a:rPr lang="en-US" sz="2400" dirty="0"/>
              <a:t>Notice that the Download button says that we need to pick a format. Tap the </a:t>
            </a:r>
            <a:r>
              <a:rPr lang="en-US" sz="2400" b="1" dirty="0" smtClean="0"/>
              <a:t>Download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52</a:t>
            </a:fld>
            <a:endParaRPr lang="en-US" dirty="0">
              <a:solidFill>
                <a:prstClr val="black">
                  <a:lumMod val="65000"/>
                  <a:lumOff val="35000"/>
                </a:prstClr>
              </a:solidFill>
            </a:endParaRPr>
          </a:p>
        </p:txBody>
      </p:sp>
      <p:cxnSp>
        <p:nvCxnSpPr>
          <p:cNvPr id="12" name="Straight Arrow Connector 11"/>
          <p:cNvCxnSpPr/>
          <p:nvPr/>
        </p:nvCxnSpPr>
        <p:spPr>
          <a:xfrm flipH="1">
            <a:off x="8443702" y="3383666"/>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2300286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SOP\Electronic Resources Technician\Overdrive v3.2 powerpoint revisions\Overdrive on Nook HD\image0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567" y="1026110"/>
            <a:ext cx="4433668" cy="4154984"/>
          </a:xfrm>
          <a:prstGeom prst="rect">
            <a:avLst/>
          </a:prstGeom>
          <a:noFill/>
        </p:spPr>
        <p:txBody>
          <a:bodyPr wrap="square" rtlCol="0">
            <a:spAutoFit/>
          </a:bodyPr>
          <a:lstStyle/>
          <a:p>
            <a:pPr lvl="0"/>
            <a:r>
              <a:rPr lang="en-US" sz="2400" dirty="0"/>
              <a:t>Make sure to select Adobe EPUB eBook.  Once the format is selected from the drop-down menu, you would then click the Confirm &amp; Download link. Bear in mind that </a:t>
            </a:r>
            <a:r>
              <a:rPr lang="en-US" sz="2400" i="1" dirty="0"/>
              <a:t>once you click the Confirm &amp; Download link</a:t>
            </a:r>
            <a:r>
              <a:rPr lang="en-US" sz="2400" dirty="0"/>
              <a:t>, you will not have a chance to change the format.  You will also only be able to return the book from the OverDrive app </a:t>
            </a:r>
            <a:r>
              <a:rPr lang="en-US" sz="2400" dirty="0" smtClean="0"/>
              <a:t>controls.</a:t>
            </a:r>
            <a:endParaRPr lang="en-US" sz="20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53</a:t>
            </a:fld>
            <a:endParaRPr lang="en-US" dirty="0">
              <a:solidFill>
                <a:prstClr val="black">
                  <a:lumMod val="65000"/>
                  <a:lumOff val="35000"/>
                </a:prstClr>
              </a:solidFill>
            </a:endParaRPr>
          </a:p>
        </p:txBody>
      </p:sp>
      <p:cxnSp>
        <p:nvCxnSpPr>
          <p:cNvPr id="12" name="Straight Arrow Connector 11"/>
          <p:cNvCxnSpPr/>
          <p:nvPr/>
        </p:nvCxnSpPr>
        <p:spPr>
          <a:xfrm flipH="1">
            <a:off x="7984602" y="4051140"/>
            <a:ext cx="5825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311587" y="4279740"/>
            <a:ext cx="51121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6405206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SOP\Electronic Resources Technician\Overdrive v3.2 powerpoint revisions\Overdrive on Nook HD\image0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442" y="584538"/>
            <a:ext cx="4433668" cy="6001643"/>
          </a:xfrm>
          <a:prstGeom prst="rect">
            <a:avLst/>
          </a:prstGeom>
          <a:noFill/>
        </p:spPr>
        <p:txBody>
          <a:bodyPr wrap="square" rtlCol="0">
            <a:spAutoFit/>
          </a:bodyPr>
          <a:lstStyle/>
          <a:p>
            <a:pPr lvl="0"/>
            <a:r>
              <a:rPr lang="en-US" sz="2400" dirty="0"/>
              <a:t>The download button for Blockade Billy shows that the </a:t>
            </a:r>
            <a:r>
              <a:rPr lang="en-US" sz="2400" dirty="0" smtClean="0"/>
              <a:t>EPUB </a:t>
            </a:r>
            <a:r>
              <a:rPr lang="en-US" sz="2400" dirty="0"/>
              <a:t>format was selected and the lack of a Return Title button indicates it has already been downloaded.</a:t>
            </a:r>
          </a:p>
          <a:p>
            <a:pPr lvl="0"/>
            <a:endParaRPr lang="en-US" sz="2400" dirty="0"/>
          </a:p>
          <a:p>
            <a:pPr lvl="0"/>
            <a:r>
              <a:rPr lang="en-US" sz="2400" dirty="0"/>
              <a:t>The download button remains on your online bookshelf because you can download your book up to three times to different devices that have the same OverDrive account.</a:t>
            </a:r>
          </a:p>
          <a:p>
            <a:pPr lvl="0"/>
            <a:endParaRPr lang="en-US" sz="2400" dirty="0"/>
          </a:p>
          <a:p>
            <a:pPr lvl="0"/>
            <a:r>
              <a:rPr lang="en-US" sz="2400" dirty="0"/>
              <a:t>Now tap on the main menu button in the upper left.</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54</a:t>
            </a:fld>
            <a:endParaRPr lang="en-US" dirty="0">
              <a:solidFill>
                <a:prstClr val="black">
                  <a:lumMod val="65000"/>
                  <a:lumOff val="35000"/>
                </a:prstClr>
              </a:solidFill>
            </a:endParaRPr>
          </a:p>
        </p:txBody>
      </p:sp>
      <p:cxnSp>
        <p:nvCxnSpPr>
          <p:cNvPr id="12" name="Straight Arrow Connector 11"/>
          <p:cNvCxnSpPr/>
          <p:nvPr/>
        </p:nvCxnSpPr>
        <p:spPr>
          <a:xfrm flipH="1">
            <a:off x="8311587" y="3396028"/>
            <a:ext cx="5825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
        <p:nvSpPr>
          <p:cNvPr id="11" name="Oval 10"/>
          <p:cNvSpPr/>
          <p:nvPr/>
        </p:nvSpPr>
        <p:spPr>
          <a:xfrm>
            <a:off x="7391400" y="3206694"/>
            <a:ext cx="10668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862331" y="275044"/>
            <a:ext cx="489995" cy="493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6775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SOP\Electronic Resources Technician\Overdrive v3.2 powerpoint revisions\Overdrive on Nook HD\image0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2652"/>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2743200"/>
            <a:ext cx="2674033" cy="461665"/>
          </a:xfrm>
          <a:prstGeom prst="rect">
            <a:avLst/>
          </a:prstGeom>
          <a:noFill/>
        </p:spPr>
        <p:txBody>
          <a:bodyPr wrap="square" rtlCol="0">
            <a:spAutoFit/>
          </a:bodyPr>
          <a:lstStyle/>
          <a:p>
            <a:pPr lvl="0"/>
            <a:r>
              <a:rPr lang="en-US" sz="2400" dirty="0" smtClean="0"/>
              <a:t>then tap </a:t>
            </a:r>
            <a:r>
              <a:rPr lang="en-US" sz="2400" b="1" dirty="0"/>
              <a:t>Bookshelf</a:t>
            </a:r>
            <a:r>
              <a:rPr lang="en-US" sz="2400" dirty="0"/>
              <a:t>.</a:t>
            </a:r>
            <a:endParaRPr lang="en-US" sz="2400" b="1"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55</a:t>
            </a:fld>
            <a:endParaRPr lang="en-US" dirty="0">
              <a:solidFill>
                <a:prstClr val="black">
                  <a:lumMod val="65000"/>
                  <a:lumOff val="35000"/>
                </a:prstClr>
              </a:solidFill>
            </a:endParaRPr>
          </a:p>
        </p:txBody>
      </p:sp>
      <p:cxnSp>
        <p:nvCxnSpPr>
          <p:cNvPr id="7" name="Straight Arrow Connector 6"/>
          <p:cNvCxnSpPr/>
          <p:nvPr/>
        </p:nvCxnSpPr>
        <p:spPr>
          <a:xfrm flipH="1">
            <a:off x="5791200" y="1994704"/>
            <a:ext cx="647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65952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599" y="2209800"/>
            <a:ext cx="2674033" cy="3416320"/>
          </a:xfrm>
          <a:prstGeom prst="rect">
            <a:avLst/>
          </a:prstGeom>
          <a:noFill/>
        </p:spPr>
        <p:txBody>
          <a:bodyPr wrap="square" rtlCol="0">
            <a:spAutoFit/>
          </a:bodyPr>
          <a:lstStyle/>
          <a:p>
            <a:pPr lvl="0"/>
            <a:r>
              <a:rPr lang="en-US" sz="2400" dirty="0" smtClean="0"/>
              <a:t>When you first go to your bookshelf, a prompt will come up showing how to return books.</a:t>
            </a:r>
          </a:p>
          <a:p>
            <a:pPr lvl="0"/>
            <a:endParaRPr lang="en-US" sz="2400" dirty="0"/>
          </a:p>
          <a:p>
            <a:pPr lvl="0"/>
            <a:r>
              <a:rPr lang="en-US" sz="2400" dirty="0" smtClean="0"/>
              <a:t>Just tap </a:t>
            </a:r>
            <a:r>
              <a:rPr lang="en-US" sz="2400" dirty="0" smtClean="0"/>
              <a:t>the “OK, GOT IT!” button to continue.</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56</a:t>
            </a:fld>
            <a:endParaRPr lang="en-US" dirty="0">
              <a:solidFill>
                <a:prstClr val="black">
                  <a:lumMod val="65000"/>
                  <a:lumOff val="35000"/>
                </a:prstClr>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2372"/>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9" name="Straight Arrow Connector 8"/>
          <p:cNvCxnSpPr/>
          <p:nvPr/>
        </p:nvCxnSpPr>
        <p:spPr>
          <a:xfrm flipH="1">
            <a:off x="7391400" y="6019800"/>
            <a:ext cx="4572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538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2743200"/>
            <a:ext cx="2674033" cy="1569660"/>
          </a:xfrm>
          <a:prstGeom prst="rect">
            <a:avLst/>
          </a:prstGeom>
          <a:noFill/>
        </p:spPr>
        <p:txBody>
          <a:bodyPr wrap="square" rtlCol="0">
            <a:spAutoFit/>
          </a:bodyPr>
          <a:lstStyle/>
          <a:p>
            <a:pPr lvl="0"/>
            <a:r>
              <a:rPr lang="en-US" sz="2400" dirty="0"/>
              <a:t>On your </a:t>
            </a:r>
            <a:r>
              <a:rPr lang="en-US" sz="2400" dirty="0" smtClean="0"/>
              <a:t>Bookshelf</a:t>
            </a:r>
            <a:r>
              <a:rPr lang="en-US" sz="2400" dirty="0"/>
              <a:t>, you can </a:t>
            </a:r>
            <a:r>
              <a:rPr lang="en-US" sz="2400" dirty="0" smtClean="0"/>
              <a:t>tap </a:t>
            </a:r>
            <a:r>
              <a:rPr lang="en-US" sz="2400" dirty="0"/>
              <a:t>on the book jacket to open it.</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57</a:t>
            </a:fld>
            <a:endParaRPr lang="en-US" dirty="0">
              <a:solidFill>
                <a:prstClr val="black">
                  <a:lumMod val="65000"/>
                  <a:lumOff val="35000"/>
                </a:prstClr>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352" y="138113"/>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5486400" y="2590800"/>
            <a:ext cx="0" cy="7330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5816677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717395"/>
            <a:ext cx="3276600" cy="3046988"/>
          </a:xfrm>
          <a:prstGeom prst="rect">
            <a:avLst/>
          </a:prstGeom>
          <a:noFill/>
        </p:spPr>
        <p:txBody>
          <a:bodyPr wrap="square" rtlCol="0">
            <a:spAutoFit/>
          </a:bodyPr>
          <a:lstStyle/>
          <a:p>
            <a:pPr lvl="0"/>
            <a:r>
              <a:rPr lang="en-US" sz="2400" dirty="0" smtClean="0"/>
              <a:t>A prompt </a:t>
            </a:r>
            <a:r>
              <a:rPr lang="en-US" sz="2400" dirty="0"/>
              <a:t>may come up explaining how to read books </a:t>
            </a:r>
            <a:r>
              <a:rPr lang="en-US" sz="2400" dirty="0" smtClean="0"/>
              <a:t>in </a:t>
            </a:r>
            <a:r>
              <a:rPr lang="en-US" sz="2400" dirty="0"/>
              <a:t>the </a:t>
            </a:r>
            <a:r>
              <a:rPr lang="en-US" sz="2400" dirty="0" smtClean="0"/>
              <a:t>OverDrive </a:t>
            </a:r>
            <a:r>
              <a:rPr lang="en-US" sz="2400" dirty="0"/>
              <a:t>app. </a:t>
            </a:r>
          </a:p>
          <a:p>
            <a:pPr lvl="0"/>
            <a:endParaRPr lang="en-US" sz="2400" dirty="0"/>
          </a:p>
          <a:p>
            <a:pPr lvl="0"/>
            <a:r>
              <a:rPr lang="en-US" sz="2400" dirty="0" smtClean="0"/>
              <a:t>Tap the </a:t>
            </a:r>
            <a:r>
              <a:rPr lang="en-US" sz="2400" dirty="0"/>
              <a:t>“OK, GOT IT!” button to continue.</a:t>
            </a:r>
          </a:p>
          <a:p>
            <a:pPr lvl="0"/>
            <a:r>
              <a:rPr lang="en-US" sz="2400" dirty="0" smtClean="0"/>
              <a:t> </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58</a:t>
            </a:fld>
            <a:endParaRPr lang="en-US" dirty="0">
              <a:solidFill>
                <a:prstClr val="black">
                  <a:lumMod val="65000"/>
                  <a:lumOff val="35000"/>
                </a:prstClr>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857"/>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cxnSp>
        <p:nvCxnSpPr>
          <p:cNvPr id="9" name="Straight Arrow Connector 8"/>
          <p:cNvCxnSpPr/>
          <p:nvPr/>
        </p:nvCxnSpPr>
        <p:spPr>
          <a:xfrm flipH="1">
            <a:off x="7391400" y="6019800"/>
            <a:ext cx="457200" cy="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166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1" y="2590800"/>
            <a:ext cx="3276600" cy="1200329"/>
          </a:xfrm>
          <a:prstGeom prst="rect">
            <a:avLst/>
          </a:prstGeom>
          <a:noFill/>
        </p:spPr>
        <p:txBody>
          <a:bodyPr wrap="square" rtlCol="0">
            <a:spAutoFit/>
          </a:bodyPr>
          <a:lstStyle/>
          <a:p>
            <a:pPr lvl="0"/>
            <a:r>
              <a:rPr lang="en-US" sz="2400" dirty="0"/>
              <a:t>This is the cover of the book.  Swipe </a:t>
            </a:r>
            <a:r>
              <a:rPr lang="en-US" sz="2400" dirty="0" smtClean="0"/>
              <a:t>to </a:t>
            </a:r>
            <a:r>
              <a:rPr lang="en-US" sz="2400" dirty="0"/>
              <a:t>navigate through </a:t>
            </a:r>
            <a:r>
              <a:rPr lang="en-US" sz="2400" dirty="0" smtClean="0"/>
              <a:t>pages.</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59</a:t>
            </a:fld>
            <a:endParaRPr lang="en-US" dirty="0">
              <a:solidFill>
                <a:prstClr val="black">
                  <a:lumMod val="65000"/>
                  <a:lumOff val="35000"/>
                </a:prstClr>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0821"/>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067974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SOP\Electronic Resources Technician\Overdrive v3.2 powerpoint revisions\Overdrive on Nook HD\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785" y="121313"/>
            <a:ext cx="4076700" cy="652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2544841"/>
            <a:ext cx="2438400" cy="1785104"/>
          </a:xfrm>
          <a:prstGeom prst="rect">
            <a:avLst/>
          </a:prstGeom>
          <a:noFill/>
        </p:spPr>
        <p:txBody>
          <a:bodyPr wrap="square" rtlCol="0">
            <a:spAutoFit/>
          </a:bodyPr>
          <a:lstStyle/>
          <a:p>
            <a:pPr>
              <a:buFont typeface="Arial" pitchFamily="34" charset="0"/>
              <a:buChar char="•"/>
            </a:pPr>
            <a:endParaRPr lang="en-US" dirty="0">
              <a:solidFill>
                <a:prstClr val="black"/>
              </a:solidFill>
            </a:endParaRPr>
          </a:p>
          <a:p>
            <a:pPr>
              <a:buFont typeface="Arial" pitchFamily="34" charset="0"/>
              <a:buChar char="•"/>
            </a:pPr>
            <a:endParaRPr lang="en-US" sz="2000" dirty="0">
              <a:solidFill>
                <a:prstClr val="black"/>
              </a:solidFill>
            </a:endParaRPr>
          </a:p>
          <a:p>
            <a:r>
              <a:rPr lang="en-US" sz="2400" dirty="0" smtClean="0"/>
              <a:t>From your Home screen TAP on the APPS button</a:t>
            </a:r>
            <a:endParaRPr lang="en-US" sz="2400" b="1" dirty="0" smtClean="0"/>
          </a:p>
        </p:txBody>
      </p:sp>
      <p:sp>
        <p:nvSpPr>
          <p:cNvPr id="5" name="TextBox 4"/>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a:t>
            </a:fld>
            <a:endParaRPr lang="en-US" dirty="0">
              <a:solidFill>
                <a:prstClr val="black">
                  <a:lumMod val="65000"/>
                  <a:lumOff val="35000"/>
                </a:prstClr>
              </a:solidFill>
            </a:endParaRPr>
          </a:p>
        </p:txBody>
      </p:sp>
      <p:sp>
        <p:nvSpPr>
          <p:cNvPr id="3" name="Oval 2"/>
          <p:cNvSpPr/>
          <p:nvPr/>
        </p:nvSpPr>
        <p:spPr>
          <a:xfrm>
            <a:off x="5906946" y="5468073"/>
            <a:ext cx="685800" cy="7504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3055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0101" y="1676400"/>
            <a:ext cx="3276600" cy="4524315"/>
          </a:xfrm>
          <a:prstGeom prst="rect">
            <a:avLst/>
          </a:prstGeom>
          <a:noFill/>
        </p:spPr>
        <p:txBody>
          <a:bodyPr wrap="square" rtlCol="0">
            <a:spAutoFit/>
          </a:bodyPr>
          <a:lstStyle/>
          <a:p>
            <a:pPr lvl="0"/>
            <a:r>
              <a:rPr lang="en-US" sz="2400" dirty="0" smtClean="0"/>
              <a:t>As you read your book there are certain controls available to you.</a:t>
            </a:r>
          </a:p>
          <a:p>
            <a:pPr lvl="0"/>
            <a:endParaRPr lang="en-US" sz="2400" dirty="0" smtClean="0"/>
          </a:p>
          <a:p>
            <a:pPr lvl="0"/>
            <a:r>
              <a:rPr lang="en-US" sz="2400" dirty="0" smtClean="0"/>
              <a:t>To view the controls tap once in the middle of the page. </a:t>
            </a:r>
          </a:p>
          <a:p>
            <a:pPr lvl="0"/>
            <a:endParaRPr lang="en-US" sz="2400" dirty="0" smtClean="0"/>
          </a:p>
          <a:p>
            <a:pPr lvl="0"/>
            <a:r>
              <a:rPr lang="en-US" sz="2400" dirty="0" smtClean="0"/>
              <a:t>Let’s look at some of those controls. Tap the </a:t>
            </a:r>
            <a:r>
              <a:rPr lang="en-US" sz="2400" b="1" dirty="0" smtClean="0"/>
              <a:t>Navigation</a:t>
            </a:r>
            <a:r>
              <a:rPr lang="en-US" sz="2400" dirty="0" smtClean="0"/>
              <a:t> button (circled).</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60</a:t>
            </a:fld>
            <a:endParaRPr lang="en-US" dirty="0">
              <a:solidFill>
                <a:prstClr val="black">
                  <a:lumMod val="65000"/>
                  <a:lumOff val="35000"/>
                </a:prstClr>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534400" y="444506"/>
            <a:ext cx="3810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8794216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3605" y="1524000"/>
            <a:ext cx="3276600" cy="3785652"/>
          </a:xfrm>
          <a:prstGeom prst="rect">
            <a:avLst/>
          </a:prstGeom>
          <a:noFill/>
        </p:spPr>
        <p:txBody>
          <a:bodyPr wrap="square" rtlCol="0">
            <a:spAutoFit/>
          </a:bodyPr>
          <a:lstStyle/>
          <a:p>
            <a:pPr lvl="0"/>
            <a:r>
              <a:rPr lang="en-US" sz="2400" dirty="0" smtClean="0"/>
              <a:t>A display will show your chapter navigation.  Note that not all books will be encoded with a table of contents, and you will still need to swipe to navigate through the book.</a:t>
            </a:r>
          </a:p>
          <a:p>
            <a:pPr lvl="0"/>
            <a:endParaRPr lang="en-US" sz="2400" dirty="0"/>
          </a:p>
          <a:p>
            <a:pPr lvl="0"/>
            <a:r>
              <a:rPr lang="en-US" sz="2400" dirty="0" smtClean="0"/>
              <a:t>Tap the </a:t>
            </a:r>
            <a:r>
              <a:rPr lang="en-US" sz="2400" b="1" dirty="0" smtClean="0"/>
              <a:t>Settings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61</a:t>
            </a:fld>
            <a:endParaRPr lang="en-US" dirty="0">
              <a:solidFill>
                <a:prstClr val="black">
                  <a:lumMod val="65000"/>
                  <a:lumOff val="35000"/>
                </a:prstClr>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241" y="122140"/>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7239000" y="383334"/>
            <a:ext cx="3810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6403021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351" y="2286000"/>
            <a:ext cx="3848099" cy="1938992"/>
          </a:xfrm>
          <a:prstGeom prst="rect">
            <a:avLst/>
          </a:prstGeom>
          <a:noFill/>
        </p:spPr>
        <p:txBody>
          <a:bodyPr wrap="square" rtlCol="0">
            <a:spAutoFit/>
          </a:bodyPr>
          <a:lstStyle/>
          <a:p>
            <a:pPr lvl="0"/>
            <a:r>
              <a:rPr lang="en-US" sz="2400" dirty="0" smtClean="0"/>
              <a:t>The settings menu is shown here with choices to improve or enhance your reading  experience.</a:t>
            </a:r>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62</a:t>
            </a:fld>
            <a:endParaRPr lang="en-US" dirty="0">
              <a:solidFill>
                <a:prstClr val="black">
                  <a:lumMod val="65000"/>
                  <a:lumOff val="35000"/>
                </a:prstClr>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7239000" y="333770"/>
            <a:ext cx="4953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5327678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447800"/>
            <a:ext cx="4419600" cy="3416320"/>
          </a:xfrm>
          <a:prstGeom prst="rect">
            <a:avLst/>
          </a:prstGeom>
          <a:noFill/>
        </p:spPr>
        <p:txBody>
          <a:bodyPr wrap="square" rtlCol="0">
            <a:spAutoFit/>
          </a:bodyPr>
          <a:lstStyle/>
          <a:p>
            <a:r>
              <a:rPr lang="en-US" sz="2400" dirty="0" smtClean="0"/>
              <a:t>Tap the </a:t>
            </a:r>
            <a:r>
              <a:rPr lang="en-US" sz="2400" b="1" dirty="0"/>
              <a:t>Bookmark</a:t>
            </a:r>
            <a:r>
              <a:rPr lang="en-US" sz="2400" dirty="0"/>
              <a:t> button</a:t>
            </a:r>
            <a:r>
              <a:rPr lang="en-US" sz="2400" dirty="0" smtClean="0"/>
              <a:t>.</a:t>
            </a:r>
          </a:p>
          <a:p>
            <a:endParaRPr lang="en-US" sz="2400" dirty="0"/>
          </a:p>
          <a:p>
            <a:pPr lvl="0"/>
            <a:r>
              <a:rPr lang="en-US" sz="2400" dirty="0" smtClean="0"/>
              <a:t>Bookmarking is not meant for saving your place in the book; that happens automatically when you stop reading. Bookmarking saves pages for you that you might want to read again.</a:t>
            </a:r>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63</a:t>
            </a:fld>
            <a:endParaRPr lang="en-US" dirty="0">
              <a:solidFill>
                <a:prstClr val="black">
                  <a:lumMod val="65000"/>
                  <a:lumOff val="35000"/>
                </a:prstClr>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4"/>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724646" y="3581400"/>
            <a:ext cx="2352554" cy="508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686072" y="363170"/>
            <a:ext cx="428746" cy="3988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8260205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1058376"/>
            <a:ext cx="3276600" cy="3785652"/>
          </a:xfrm>
          <a:prstGeom prst="rect">
            <a:avLst/>
          </a:prstGeom>
          <a:noFill/>
        </p:spPr>
        <p:txBody>
          <a:bodyPr wrap="square" rtlCol="0">
            <a:spAutoFit/>
          </a:bodyPr>
          <a:lstStyle/>
          <a:p>
            <a:pPr lvl="0"/>
            <a:endParaRPr lang="en-US" sz="2400" dirty="0" smtClean="0"/>
          </a:p>
          <a:p>
            <a:r>
              <a:rPr lang="en-US" sz="2400" dirty="0" smtClean="0"/>
              <a:t>Tap the </a:t>
            </a:r>
            <a:r>
              <a:rPr lang="en-US" sz="2400" b="1" dirty="0"/>
              <a:t>Share</a:t>
            </a:r>
            <a:r>
              <a:rPr lang="en-US" sz="2400" dirty="0"/>
              <a:t> button.</a:t>
            </a:r>
          </a:p>
          <a:p>
            <a:pPr lvl="0"/>
            <a:endParaRPr lang="en-US" sz="2400" dirty="0"/>
          </a:p>
          <a:p>
            <a:pPr lvl="0"/>
            <a:r>
              <a:rPr lang="en-US" sz="2400" dirty="0" smtClean="0"/>
              <a:t>The OverDrive </a:t>
            </a:r>
            <a:r>
              <a:rPr lang="en-US" sz="2400" dirty="0"/>
              <a:t>app allows you to participate with your social media accounts </a:t>
            </a:r>
            <a:r>
              <a:rPr lang="en-US" sz="2400" dirty="0" smtClean="0"/>
              <a:t>directly to share what you are reading with others.</a:t>
            </a:r>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64</a:t>
            </a:fld>
            <a:endParaRPr lang="en-US" dirty="0">
              <a:solidFill>
                <a:prstClr val="black">
                  <a:lumMod val="65000"/>
                  <a:lumOff val="35000"/>
                </a:prstClr>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8077200" y="383334"/>
            <a:ext cx="419100" cy="3786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3886200" y="35052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0253553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500" y="2057400"/>
            <a:ext cx="3733799" cy="1938992"/>
          </a:xfrm>
          <a:prstGeom prst="rect">
            <a:avLst/>
          </a:prstGeom>
          <a:noFill/>
        </p:spPr>
        <p:txBody>
          <a:bodyPr wrap="square" rtlCol="0">
            <a:spAutoFit/>
          </a:bodyPr>
          <a:lstStyle/>
          <a:p>
            <a:pPr lvl="0"/>
            <a:r>
              <a:rPr lang="en-US" sz="2400" dirty="0" smtClean="0"/>
              <a:t>To return to your bookshelf, tap on the </a:t>
            </a:r>
            <a:r>
              <a:rPr lang="en-US" sz="2400" b="1" dirty="0" smtClean="0"/>
              <a:t>Menu</a:t>
            </a:r>
            <a:r>
              <a:rPr lang="en-US" sz="2400" dirty="0" smtClean="0"/>
              <a:t> button, then tap on </a:t>
            </a:r>
            <a:r>
              <a:rPr lang="en-US" sz="2400" b="1" dirty="0" smtClean="0"/>
              <a:t>Bookshelf</a:t>
            </a:r>
            <a:r>
              <a:rPr lang="en-US" sz="2400" dirty="0" smtClean="0"/>
              <a:t> from within the </a:t>
            </a:r>
            <a:r>
              <a:rPr lang="en-US" sz="2400" dirty="0" smtClean="0"/>
              <a:t>menu.</a:t>
            </a:r>
            <a:endParaRPr lang="en-US" sz="2400" dirty="0" smtClean="0"/>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65</a:t>
            </a:fld>
            <a:endParaRPr lang="en-US" dirty="0">
              <a:solidFill>
                <a:prstClr val="black">
                  <a:lumMod val="65000"/>
                  <a:lumOff val="35000"/>
                </a:prstClr>
              </a:solidFill>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5791200" y="205740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849792" y="344492"/>
            <a:ext cx="495300" cy="493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628058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713" y="2640725"/>
            <a:ext cx="3733799" cy="1569660"/>
          </a:xfrm>
          <a:prstGeom prst="rect">
            <a:avLst/>
          </a:prstGeom>
          <a:noFill/>
        </p:spPr>
        <p:txBody>
          <a:bodyPr wrap="square" rtlCol="0">
            <a:spAutoFit/>
          </a:bodyPr>
          <a:lstStyle/>
          <a:p>
            <a:pPr lvl="0"/>
            <a:r>
              <a:rPr lang="en-US" sz="2400" dirty="0" smtClean="0"/>
              <a:t>To return your book, </a:t>
            </a:r>
            <a:r>
              <a:rPr lang="en-US" sz="2400" b="1" dirty="0" smtClean="0"/>
              <a:t>tap and hold</a:t>
            </a:r>
            <a:r>
              <a:rPr lang="en-US" sz="2400" dirty="0" smtClean="0"/>
              <a:t> on the book that you want to return.</a:t>
            </a:r>
            <a:endParaRPr lang="en-US" sz="2400" b="1" dirty="0" smtClean="0"/>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66</a:t>
            </a:fld>
            <a:endParaRPr lang="en-US" dirty="0">
              <a:solidFill>
                <a:prstClr val="black">
                  <a:lumMod val="65000"/>
                  <a:lumOff val="35000"/>
                </a:prstClr>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3715"/>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5486400" y="2640725"/>
            <a:ext cx="0" cy="5905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3196465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6599" y="1525989"/>
            <a:ext cx="3733799" cy="3785652"/>
          </a:xfrm>
          <a:prstGeom prst="rect">
            <a:avLst/>
          </a:prstGeom>
          <a:noFill/>
        </p:spPr>
        <p:txBody>
          <a:bodyPr wrap="square" rtlCol="0">
            <a:spAutoFit/>
          </a:bodyPr>
          <a:lstStyle/>
          <a:p>
            <a:pPr lvl="0"/>
            <a:r>
              <a:rPr lang="en-US" sz="2400" dirty="0" smtClean="0"/>
              <a:t>A prompt will appear.  Tap on the </a:t>
            </a:r>
            <a:r>
              <a:rPr lang="en-US" sz="2400" b="1" dirty="0" smtClean="0"/>
              <a:t>Return</a:t>
            </a:r>
            <a:r>
              <a:rPr lang="en-US" sz="2400" dirty="0" smtClean="0"/>
              <a:t> button.</a:t>
            </a:r>
          </a:p>
          <a:p>
            <a:pPr lvl="0"/>
            <a:endParaRPr lang="en-US" sz="2400" b="1" dirty="0"/>
          </a:p>
          <a:p>
            <a:r>
              <a:rPr lang="en-US" sz="2400" dirty="0"/>
              <a:t>It makes sense to </a:t>
            </a:r>
            <a:r>
              <a:rPr lang="en-US" sz="2400" b="1" dirty="0"/>
              <a:t>Return </a:t>
            </a:r>
            <a:r>
              <a:rPr lang="en-US" sz="2400" dirty="0"/>
              <a:t>instead of simply deleting. If you don’t return it, it is still checked out to you until the loan expires and nobody else can get it</a:t>
            </a:r>
            <a:r>
              <a:rPr lang="en-US" sz="2400" dirty="0" smtClean="0"/>
              <a:t>.</a:t>
            </a:r>
            <a:endParaRPr lang="en-US" sz="2400" b="1" dirty="0" smtClean="0"/>
          </a:p>
          <a:p>
            <a:pPr lvl="0"/>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67</a:t>
            </a:fld>
            <a:endParaRPr lang="en-US" dirty="0">
              <a:solidFill>
                <a:prstClr val="black">
                  <a:lumMod val="65000"/>
                  <a:lumOff val="35000"/>
                </a:prstClr>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7928"/>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8153400" y="2643990"/>
            <a:ext cx="70338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13248422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713" y="2640725"/>
            <a:ext cx="3733799" cy="2677656"/>
          </a:xfrm>
          <a:prstGeom prst="rect">
            <a:avLst/>
          </a:prstGeom>
          <a:noFill/>
        </p:spPr>
        <p:txBody>
          <a:bodyPr wrap="square" rtlCol="0">
            <a:spAutoFit/>
          </a:bodyPr>
          <a:lstStyle/>
          <a:p>
            <a:pPr lvl="0"/>
            <a:r>
              <a:rPr lang="en-US" sz="2400" dirty="0" smtClean="0"/>
              <a:t>Tap</a:t>
            </a:r>
            <a:r>
              <a:rPr lang="en-US" sz="2400" b="1" dirty="0" smtClean="0"/>
              <a:t> Yes </a:t>
            </a:r>
            <a:r>
              <a:rPr lang="en-US" sz="2400" dirty="0" smtClean="0"/>
              <a:t>to confirm</a:t>
            </a:r>
            <a:r>
              <a:rPr lang="en-US" sz="2400" dirty="0"/>
              <a:t>. </a:t>
            </a:r>
            <a:r>
              <a:rPr lang="en-US" sz="2400" dirty="0" smtClean="0"/>
              <a:t> This </a:t>
            </a:r>
            <a:r>
              <a:rPr lang="en-US" sz="2400" dirty="0"/>
              <a:t>will return the book to the library, increasing books you can borrow on your account by one, and also deletes it from your device, freeing up space. </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68</a:t>
            </a:fld>
            <a:endParaRPr lang="en-US" dirty="0">
              <a:solidFill>
                <a:prstClr val="black">
                  <a:lumMod val="65000"/>
                  <a:lumOff val="35000"/>
                </a:prstClr>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4667"/>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6934200" y="37338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36688725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4745" y="1905506"/>
            <a:ext cx="3987312" cy="3046988"/>
          </a:xfrm>
          <a:prstGeom prst="rect">
            <a:avLst/>
          </a:prstGeom>
          <a:noFill/>
        </p:spPr>
        <p:txBody>
          <a:bodyPr wrap="square" rtlCol="0">
            <a:spAutoFit/>
          </a:bodyPr>
          <a:lstStyle/>
          <a:p>
            <a:pPr lvl="0"/>
            <a:r>
              <a:rPr lang="en-US" sz="2400" dirty="0" smtClean="0"/>
              <a:t>Our bookshelf is now empty.</a:t>
            </a:r>
          </a:p>
          <a:p>
            <a:pPr lvl="0"/>
            <a:endParaRPr lang="en-US" sz="2400" dirty="0"/>
          </a:p>
          <a:p>
            <a:pPr lvl="0"/>
            <a:r>
              <a:rPr lang="en-US" sz="2400" dirty="0"/>
              <a:t>To borrow another book, just tap the “Add a Book” button and it will automatically open your library’s </a:t>
            </a:r>
            <a:r>
              <a:rPr lang="en-US" sz="2400" dirty="0" smtClean="0"/>
              <a:t>OverDrive </a:t>
            </a:r>
            <a:r>
              <a:rPr lang="en-US" sz="2400" dirty="0"/>
              <a:t>website again so you can search for another book.</a:t>
            </a:r>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69</a:t>
            </a:fld>
            <a:endParaRPr lang="en-US" dirty="0">
              <a:solidFill>
                <a:prstClr val="black">
                  <a:lumMod val="65000"/>
                  <a:lumOff val="35000"/>
                </a:prstClr>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8113"/>
            <a:ext cx="4114800"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133715"/>
            <a:ext cx="2895600" cy="400110"/>
          </a:xfrm>
          <a:prstGeom prst="rect">
            <a:avLst/>
          </a:prstGeom>
          <a:solidFill>
            <a:schemeClr val="accent2">
              <a:lumMod val="40000"/>
              <a:lumOff val="6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tx1"/>
                </a:solidFill>
              </a:rPr>
              <a:t>Using  the OverDrive app</a:t>
            </a:r>
            <a:endParaRPr lang="en-US" sz="2000" dirty="0">
              <a:solidFill>
                <a:schemeClr val="tx1"/>
              </a:solidFill>
            </a:endParaRPr>
          </a:p>
        </p:txBody>
      </p:sp>
    </p:spTree>
    <p:extLst>
      <p:ext uri="{BB962C8B-B14F-4D97-AF65-F5344CB8AC3E}">
        <p14:creationId xmlns:p14="http://schemas.microsoft.com/office/powerpoint/2010/main" val="2808290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888" y="1066800"/>
            <a:ext cx="4495798" cy="4370427"/>
          </a:xfrm>
          <a:prstGeom prst="rect">
            <a:avLst/>
          </a:prstGeom>
          <a:noFill/>
        </p:spPr>
        <p:txBody>
          <a:bodyPr wrap="square" rtlCol="0">
            <a:spAutoFit/>
          </a:bodyPr>
          <a:lstStyle/>
          <a:p>
            <a:pPr>
              <a:buFont typeface="Arial" pitchFamily="34" charset="0"/>
              <a:buChar char="•"/>
            </a:pPr>
            <a:endParaRPr lang="en-US" dirty="0">
              <a:solidFill>
                <a:prstClr val="black"/>
              </a:solidFill>
            </a:endParaRPr>
          </a:p>
          <a:p>
            <a:pPr>
              <a:buFont typeface="Arial" pitchFamily="34" charset="0"/>
              <a:buChar char="•"/>
            </a:pPr>
            <a:endParaRPr lang="en-US" sz="2000" dirty="0">
              <a:solidFill>
                <a:prstClr val="black"/>
              </a:solidFill>
            </a:endParaRPr>
          </a:p>
          <a:p>
            <a:r>
              <a:rPr lang="en-US" sz="2400" dirty="0"/>
              <a:t>You </a:t>
            </a:r>
            <a:r>
              <a:rPr lang="en-US" sz="2400" dirty="0" smtClean="0"/>
              <a:t>may see </a:t>
            </a:r>
            <a:r>
              <a:rPr lang="en-US" sz="2400" dirty="0"/>
              <a:t>that the </a:t>
            </a:r>
            <a:r>
              <a:rPr lang="en-US" sz="2400" dirty="0" smtClean="0"/>
              <a:t>“OverDrive” app is </a:t>
            </a:r>
            <a:r>
              <a:rPr lang="en-US" sz="2400" dirty="0"/>
              <a:t>already in your </a:t>
            </a:r>
            <a:r>
              <a:rPr lang="en-US" sz="2400" dirty="0" smtClean="0"/>
              <a:t>apps directory</a:t>
            </a:r>
            <a:r>
              <a:rPr lang="en-US" sz="2400" dirty="0"/>
              <a:t>.  </a:t>
            </a:r>
            <a:r>
              <a:rPr lang="en-US" sz="2400" dirty="0" smtClean="0"/>
              <a:t>While this may have been </a:t>
            </a:r>
            <a:r>
              <a:rPr lang="en-US" sz="2400" dirty="0"/>
              <a:t>included by default with your device, </a:t>
            </a:r>
            <a:r>
              <a:rPr lang="en-US" sz="2400" dirty="0" smtClean="0"/>
              <a:t>it </a:t>
            </a:r>
            <a:r>
              <a:rPr lang="en-US" sz="2400" dirty="0"/>
              <a:t>still needs to be downloaded.  Tap on the </a:t>
            </a:r>
            <a:r>
              <a:rPr lang="en-US" sz="2400" dirty="0" smtClean="0"/>
              <a:t>OverDrive icon  </a:t>
            </a:r>
            <a:r>
              <a:rPr lang="en-US" sz="2400" dirty="0"/>
              <a:t>to begin downloading the app.  If you cannot locate the app, </a:t>
            </a:r>
            <a:r>
              <a:rPr lang="en-US" sz="2400" dirty="0" smtClean="0"/>
              <a:t>proceed to the next slide to “shop” for it.</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7</a:t>
            </a:fld>
            <a:endParaRPr lang="en-US" dirty="0">
              <a:solidFill>
                <a:prstClr val="black">
                  <a:lumMod val="65000"/>
                  <a:lumOff val="3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2397"/>
            <a:ext cx="4114800" cy="6583680"/>
          </a:xfrm>
          <a:prstGeom prst="rect">
            <a:avLst/>
          </a:prstGeom>
        </p:spPr>
      </p:pic>
      <p:sp>
        <p:nvSpPr>
          <p:cNvPr id="3" name="Oval 2"/>
          <p:cNvSpPr/>
          <p:nvPr/>
        </p:nvSpPr>
        <p:spPr>
          <a:xfrm>
            <a:off x="4738686" y="4648200"/>
            <a:ext cx="1433513"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216853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P\Electronic Resources Technician\Overdrive v3.2 powerpoint revisions\Overdrive on Nook HD\image0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4749"/>
            <a:ext cx="4076700" cy="6524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2888" y="1667233"/>
            <a:ext cx="4495798" cy="2154436"/>
          </a:xfrm>
          <a:prstGeom prst="rect">
            <a:avLst/>
          </a:prstGeom>
          <a:noFill/>
        </p:spPr>
        <p:txBody>
          <a:bodyPr wrap="square" rtlCol="0">
            <a:spAutoFit/>
          </a:bodyPr>
          <a:lstStyle/>
          <a:p>
            <a:pPr>
              <a:buFont typeface="Arial" pitchFamily="34" charset="0"/>
              <a:buChar char="•"/>
            </a:pPr>
            <a:endParaRPr lang="en-US" dirty="0">
              <a:solidFill>
                <a:prstClr val="black"/>
              </a:solidFill>
            </a:endParaRPr>
          </a:p>
          <a:p>
            <a:pPr>
              <a:buFont typeface="Arial" pitchFamily="34" charset="0"/>
              <a:buChar char="•"/>
            </a:pPr>
            <a:endParaRPr lang="en-US" sz="2000" dirty="0">
              <a:solidFill>
                <a:prstClr val="black"/>
              </a:solidFill>
            </a:endParaRPr>
          </a:p>
          <a:p>
            <a:r>
              <a:rPr lang="en-US" sz="2400" dirty="0" smtClean="0"/>
              <a:t>First, get </a:t>
            </a:r>
            <a:r>
              <a:rPr lang="en-US" sz="2400" dirty="0"/>
              <a:t>to your Home screen by pressing the </a:t>
            </a:r>
            <a:r>
              <a:rPr lang="en-US" sz="2400" dirty="0" smtClean="0"/>
              <a:t>home button</a:t>
            </a:r>
            <a:r>
              <a:rPr lang="en-US" sz="2400" dirty="0"/>
              <a:t>, the physical button on your device</a:t>
            </a:r>
            <a:r>
              <a:rPr lang="en-US" sz="2400" dirty="0" smtClean="0"/>
              <a:t>. Then tap the SHOP </a:t>
            </a:r>
            <a:r>
              <a:rPr lang="en-US" sz="2400" dirty="0" smtClean="0"/>
              <a:t>button.</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8</a:t>
            </a:fld>
            <a:endParaRPr lang="en-US" dirty="0">
              <a:solidFill>
                <a:prstClr val="black">
                  <a:lumMod val="65000"/>
                  <a:lumOff val="35000"/>
                </a:prstClr>
              </a:solidFill>
            </a:endParaRPr>
          </a:p>
        </p:txBody>
      </p:sp>
      <p:sp>
        <p:nvSpPr>
          <p:cNvPr id="3" name="Oval 2"/>
          <p:cNvSpPr/>
          <p:nvPr/>
        </p:nvSpPr>
        <p:spPr>
          <a:xfrm>
            <a:off x="7848600" y="5348287"/>
            <a:ext cx="7620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909273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888" y="1667233"/>
            <a:ext cx="4495798" cy="2523768"/>
          </a:xfrm>
          <a:prstGeom prst="rect">
            <a:avLst/>
          </a:prstGeom>
          <a:noFill/>
        </p:spPr>
        <p:txBody>
          <a:bodyPr wrap="square" rtlCol="0">
            <a:spAutoFit/>
          </a:bodyPr>
          <a:lstStyle/>
          <a:p>
            <a:pPr>
              <a:buFont typeface="Arial" pitchFamily="34" charset="0"/>
              <a:buChar char="•"/>
            </a:pPr>
            <a:endParaRPr lang="en-US" dirty="0">
              <a:solidFill>
                <a:prstClr val="black"/>
              </a:solidFill>
            </a:endParaRPr>
          </a:p>
          <a:p>
            <a:pPr>
              <a:buFont typeface="Arial" pitchFamily="34" charset="0"/>
              <a:buChar char="•"/>
            </a:pPr>
            <a:endParaRPr lang="en-US" sz="2000" dirty="0">
              <a:solidFill>
                <a:prstClr val="black"/>
              </a:solidFill>
            </a:endParaRPr>
          </a:p>
          <a:p>
            <a:pPr lvl="0"/>
            <a:r>
              <a:rPr lang="en-US" sz="2400" dirty="0"/>
              <a:t>This is the </a:t>
            </a:r>
            <a:r>
              <a:rPr lang="en-US" sz="2400" dirty="0" smtClean="0"/>
              <a:t>B&amp;N shop </a:t>
            </a:r>
            <a:r>
              <a:rPr lang="en-US" sz="2400" dirty="0"/>
              <a:t>store. </a:t>
            </a:r>
            <a:r>
              <a:rPr lang="en-US" sz="2400" dirty="0" smtClean="0"/>
              <a:t>Tap </a:t>
            </a:r>
            <a:r>
              <a:rPr lang="en-US" sz="2400" dirty="0"/>
              <a:t>on the search field at the bottom center.  It has a magnifying glass to the left of the space</a:t>
            </a:r>
            <a:r>
              <a:rPr lang="en-US" sz="2400" dirty="0" smtClean="0"/>
              <a:t>. </a:t>
            </a:r>
            <a:r>
              <a:rPr lang="en-US" sz="2400" dirty="0"/>
              <a:t>Type in </a:t>
            </a:r>
            <a:r>
              <a:rPr lang="en-US" sz="2400" dirty="0" smtClean="0"/>
              <a:t>“OverDrive”. </a:t>
            </a:r>
            <a:endParaRPr lang="en-US" sz="2400" dirty="0"/>
          </a:p>
        </p:txBody>
      </p:sp>
      <p:sp>
        <p:nvSpPr>
          <p:cNvPr id="8" name="Slide Number Placeholder 7"/>
          <p:cNvSpPr>
            <a:spLocks noGrp="1"/>
          </p:cNvSpPr>
          <p:nvPr>
            <p:ph type="sldNum" sz="quarter" idx="12"/>
          </p:nvPr>
        </p:nvSpPr>
        <p:spPr/>
        <p:txBody>
          <a:bodyPr/>
          <a:lstStyle/>
          <a:p>
            <a:fld id="{682DB454-FBD6-4DD7-8956-696EFA8BCCE1}" type="slidenum">
              <a:rPr lang="en-US" smtClean="0">
                <a:solidFill>
                  <a:prstClr val="black">
                    <a:lumMod val="65000"/>
                    <a:lumOff val="35000"/>
                  </a:prstClr>
                </a:solidFill>
              </a:rPr>
              <a:pPr/>
              <a:t>9</a:t>
            </a:fld>
            <a:endParaRPr lang="en-US" dirty="0">
              <a:solidFill>
                <a:prstClr val="black">
                  <a:lumMod val="65000"/>
                  <a:lumOff val="3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2397"/>
            <a:ext cx="4114800" cy="6583680"/>
          </a:xfrm>
          <a:prstGeom prst="rect">
            <a:avLst/>
          </a:prstGeom>
        </p:spPr>
      </p:pic>
      <p:cxnSp>
        <p:nvCxnSpPr>
          <p:cNvPr id="5" name="Straight Arrow Connector 4"/>
          <p:cNvCxnSpPr/>
          <p:nvPr/>
        </p:nvCxnSpPr>
        <p:spPr>
          <a:xfrm>
            <a:off x="3733800" y="6477000"/>
            <a:ext cx="2133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166729"/>
            <a:ext cx="2895600" cy="400110"/>
          </a:xfrm>
          <a:prstGeom prst="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solidFill>
                  <a:schemeClr val="bg1"/>
                </a:solidFill>
              </a:rPr>
              <a:t>Getting the OverDrive app</a:t>
            </a:r>
            <a:endParaRPr lang="en-US" sz="2000" dirty="0">
              <a:solidFill>
                <a:schemeClr val="bg1"/>
              </a:solidFill>
            </a:endParaRPr>
          </a:p>
        </p:txBody>
      </p:sp>
    </p:spTree>
    <p:extLst>
      <p:ext uri="{BB962C8B-B14F-4D97-AF65-F5344CB8AC3E}">
        <p14:creationId xmlns:p14="http://schemas.microsoft.com/office/powerpoint/2010/main" val="3109718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4619</TotalTime>
  <Words>2764</Words>
  <Application>Microsoft Office PowerPoint</Application>
  <PresentationFormat>On-screen Show (4:3)</PresentationFormat>
  <Paragraphs>384</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How to get library eBooks on a Nook HD</vt:lpstr>
      <vt:lpstr>Be aware that OverDrive 3.2 requires the latest system updates to your Nook HD device before you can download it.  Your device should update automatically after you connect to a WiFi hotspot.  More information about updates can be found on the Barnes &amp; Noble website under Support.  If you do not have the latest updates, you will still be able to get OverDrive, but it will be version 2.2 and will function differently than in this tutorial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Andie</dc:creator>
  <cp:lastModifiedBy>Andie</cp:lastModifiedBy>
  <cp:revision>238</cp:revision>
  <dcterms:created xsi:type="dcterms:W3CDTF">2011-08-02T21:53:07Z</dcterms:created>
  <dcterms:modified xsi:type="dcterms:W3CDTF">2014-10-01T22:57:02Z</dcterms:modified>
</cp:coreProperties>
</file>